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3"/>
    <p:sldId id="257" r:id="rId4"/>
    <p:sldId id="258" r:id="rId5"/>
    <p:sldId id="259" r:id="rId6"/>
    <p:sldId id="260" r:id="rId7"/>
    <p:sldId id="261" r:id="rId8"/>
    <p:sldId id="262" r:id="rId9"/>
    <p:sldId id="263" r:id="rId10"/>
    <p:sldId id="266" r:id="rId11"/>
    <p:sldId id="269" r:id="rId12"/>
    <p:sldId id="270" r:id="rId13"/>
    <p:sldId id="271" r:id="rId14"/>
    <p:sldId id="273" r:id="rId15"/>
    <p:sldId id="274" r:id="rId16"/>
    <p:sldId id="276" r:id="rId17"/>
    <p:sldId id="278" r:id="rId18"/>
    <p:sldId id="279" r:id="rId19"/>
    <p:sldId id="280" r:id="rId20"/>
    <p:sldId id="281" r:id="rId21"/>
    <p:sldId id="282" r:id="rId22"/>
    <p:sldId id="286" r:id="rId23"/>
    <p:sldId id="289" r:id="rId25"/>
    <p:sldId id="290" r:id="rId26"/>
    <p:sldId id="294" r:id="rId27"/>
    <p:sldId id="295" r:id="rId28"/>
    <p:sldId id="296" r:id="rId29"/>
    <p:sldId id="302" r:id="rId30"/>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820"/>
  </p:normalViewPr>
  <p:slideViewPr>
    <p:cSldViewPr showGuides="1">
      <p:cViewPr varScale="1">
        <p:scale>
          <a:sx n="73" d="100"/>
          <a:sy n="73" d="100"/>
        </p:scale>
        <p:origin x="-107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notesMaster" Target="notesMasters/notesMaster1.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3252"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
        <p:nvSpPr>
          <p:cNvPr id="55299" name="Rectangle 2"/>
          <p:cNvSpPr>
            <a:spLocks noRot="1" noTextEdit="1"/>
          </p:cNvSpPr>
          <p:nvPr>
            <p:ph type="sldImg"/>
          </p:nvPr>
        </p:nvSpPr>
        <p:spPr/>
      </p:sp>
      <p:sp>
        <p:nvSpPr>
          <p:cNvPr id="55300" name="Rectangle 3"/>
          <p:cNvSpPr>
            <a:spLocks noGrp="1"/>
          </p:cNvSpPr>
          <p:nvPr>
            <p:ph type="body" idx="1"/>
          </p:nvPr>
        </p:nvSpPr>
        <p:spPr/>
        <p:txBody>
          <a:bodyPr wrap="square" lIns="91440" tIns="45720" rIns="91440" bIns="45720" anchor="t" anchorCtr="0"/>
          <a:p>
            <a:pPr lvl="0" eaLnBrk="1" hangingPunct="1"/>
            <a:r>
              <a:rPr dirty="0"/>
              <a:t>Sumber data :  Tranparency International</a:t>
            </a:r>
            <a:endParaRPr dirty="0"/>
          </a:p>
          <a:p>
            <a:pPr lvl="0" eaLnBrk="1" hangingPunct="1"/>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Rectangle 2"/>
          <p:cNvSpPr>
            <a:spLocks noGrp="1"/>
          </p:cNvSpPr>
          <p:nvPr>
            <p:ph type="ctrTitle"/>
          </p:nvPr>
        </p:nvSpPr>
        <p:spPr/>
        <p:txBody>
          <a:bodyPr vert="horz" wrap="square" lIns="91440" tIns="45720" rIns="91440" bIns="45720" anchor="ctr" anchorCtr="0"/>
          <a:p>
            <a:pPr eaLnBrk="1" hangingPunct="1">
              <a:buClrTx/>
              <a:buSzTx/>
              <a:buFontTx/>
            </a:pPr>
            <a:r>
              <a:rPr sz="4800" b="1" dirty="0">
                <a:latin typeface="Baskerville Old Face" panose="02020602080505020303" pitchFamily="18" charset="0"/>
              </a:rPr>
              <a:t>GOOD CORPORATE GOVERNANCE</a:t>
            </a:r>
            <a:endParaRPr sz="4800" b="1" dirty="0">
              <a:latin typeface="Baskerville Old Face" panose="02020602080505020303" pitchFamily="18" charset="0"/>
            </a:endParaRPr>
          </a:p>
        </p:txBody>
      </p:sp>
      <p:sp>
        <p:nvSpPr>
          <p:cNvPr id="2051" name="Rectangle 3"/>
          <p:cNvSpPr>
            <a:spLocks noGrp="1"/>
          </p:cNvSpPr>
          <p:nvPr>
            <p:ph type="subTitle" idx="1"/>
          </p:nvPr>
        </p:nvSpPr>
        <p:spPr/>
        <p:txBody>
          <a:bodyPr vert="horz" wrap="square" lIns="91440" tIns="45720" rIns="91440" bIns="45720" anchor="t" anchorCtr="0"/>
          <a:p>
            <a:pPr eaLnBrk="1" hangingPunct="1">
              <a:buClrTx/>
              <a:buSzTx/>
              <a:buFontTx/>
            </a:pPr>
            <a:r>
              <a:rPr lang="en-ID" dirty="0">
                <a:latin typeface="+mn-lt"/>
                <a:ea typeface="+mn-ea"/>
                <a:cs typeface="+mn-cs"/>
              </a:rPr>
              <a:t>Estu Mahanani, SP., MM</a:t>
            </a:r>
            <a:endParaRPr lang="en-ID"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a:spLocks noGrp="1"/>
          </p:cNvSpPr>
          <p:nvPr>
            <p:ph type="title"/>
          </p:nvPr>
        </p:nvSpPr>
        <p:spPr/>
        <p:txBody>
          <a:bodyPr vert="horz" wrap="square" lIns="91440" tIns="45720" rIns="91440" bIns="45720" anchor="ctr" anchorCtr="0"/>
          <a:p>
            <a:pPr eaLnBrk="1" hangingPunct="1"/>
            <a:r>
              <a:rPr lang="sv-SE" altLang="x-none" sz="3200" dirty="0"/>
              <a:t>ETIKA BISNIS &amp; PEDOMAN PERILAKU</a:t>
            </a:r>
            <a:endParaRPr sz="3200" dirty="0"/>
          </a:p>
        </p:txBody>
      </p:sp>
      <p:sp>
        <p:nvSpPr>
          <p:cNvPr id="15363" name="Rectangle 3"/>
          <p:cNvSpPr>
            <a:spLocks noGrp="1"/>
          </p:cNvSpPr>
          <p:nvPr>
            <p:ph idx="1"/>
          </p:nvPr>
        </p:nvSpPr>
        <p:spPr/>
        <p:txBody>
          <a:bodyPr vert="horz" wrap="square" lIns="91440" tIns="45720" rIns="91440" bIns="45720" anchor="t" anchorCtr="0"/>
          <a:p>
            <a:pPr algn="just" eaLnBrk="1" hangingPunct="1">
              <a:buNone/>
            </a:pPr>
            <a:r>
              <a:rPr lang="sv-SE" altLang="x-none" dirty="0"/>
              <a:t>	Untuk mencapai keberhasilan dalam jangka panjang, pelaksanaan GCG perlu dilandasi oleh integritas yang tinggi. </a:t>
            </a:r>
            <a:endParaRPr lang="sv-SE" altLang="x-none" dirty="0"/>
          </a:p>
          <a:p>
            <a:pPr algn="just" eaLnBrk="1" hangingPunct="1">
              <a:buNone/>
            </a:pPr>
            <a:r>
              <a:rPr lang="sv-SE" altLang="x-none" dirty="0"/>
              <a:t> </a:t>
            </a:r>
            <a:r>
              <a:rPr lang="en-ID" altLang="sv-SE" dirty="0"/>
              <a:t>  </a:t>
            </a:r>
            <a:r>
              <a:rPr lang="sv-SE" altLang="x-none" dirty="0"/>
              <a:t>Oleh karena itu, diperlukan pedoman perilaku (code of conduct) yang dapat menjadi acuan bagi organ perusahaan dan semua karyawan dalam menerapkan nilai-nilai (values) dan etika bisnis sehingga menjadi bagian dari budaya perusahaan.</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p:txBody>
          <a:bodyPr vert="horz" wrap="square" lIns="91440" tIns="45720" rIns="91440" bIns="45720" anchor="ctr" anchorCtr="0"/>
          <a:p>
            <a:pPr eaLnBrk="1" hangingPunct="1"/>
            <a:r>
              <a:rPr lang="sv-SE" altLang="x-none" sz="2400" dirty="0"/>
              <a:t>Prinsip dasar yang harus dimiliki perusahaan:</a:t>
            </a:r>
            <a:endParaRPr sz="2400" dirty="0"/>
          </a:p>
        </p:txBody>
      </p:sp>
      <p:sp>
        <p:nvSpPr>
          <p:cNvPr id="16387" name="Rectangle 3"/>
          <p:cNvSpPr>
            <a:spLocks noGrp="1"/>
          </p:cNvSpPr>
          <p:nvPr>
            <p:ph idx="1"/>
          </p:nvPr>
        </p:nvSpPr>
        <p:spPr/>
        <p:txBody>
          <a:bodyPr vert="horz" wrap="square" lIns="91440" tIns="45720" rIns="91440" bIns="45720" anchor="t" anchorCtr="0"/>
          <a:p>
            <a:pPr algn="just" eaLnBrk="1" hangingPunct="1">
              <a:lnSpc>
                <a:spcPct val="90000"/>
              </a:lnSpc>
            </a:pPr>
            <a:r>
              <a:rPr lang="sv-SE" altLang="x-none" sz="2400" dirty="0"/>
              <a:t>Setiap perusahaan harus memiliki </a:t>
            </a:r>
            <a:r>
              <a:rPr lang="sv-SE" altLang="x-none" sz="2400" b="1" dirty="0"/>
              <a:t>nilai-nilai perusahaan </a:t>
            </a:r>
            <a:r>
              <a:rPr lang="sv-SE" altLang="x-none" sz="2400" dirty="0"/>
              <a:t>yang menggambarkan sikap moral perusahaan dalam pelaksanaan usahanya.</a:t>
            </a:r>
            <a:endParaRPr lang="sv-SE" altLang="x-none" sz="2400" dirty="0"/>
          </a:p>
          <a:p>
            <a:pPr algn="just" eaLnBrk="1" hangingPunct="1">
              <a:lnSpc>
                <a:spcPct val="90000"/>
              </a:lnSpc>
            </a:pPr>
            <a:r>
              <a:rPr lang="sv-SE" altLang="x-none" sz="2400" dirty="0"/>
              <a:t>Untuk dapat merealisasikan sikap moral dalam pelaksanaan usahanya, perusahaan harus memiliki </a:t>
            </a:r>
            <a:r>
              <a:rPr lang="sv-SE" altLang="x-none" sz="2400" b="1" dirty="0"/>
              <a:t>rumusan etika bisnis</a:t>
            </a:r>
            <a:r>
              <a:rPr lang="sv-SE" altLang="x-none" sz="2400" dirty="0"/>
              <a:t> yang disepakati oleh organ perusahaan dan semua karyawan. Pelaksanaan etika bisnis yang berkesinambungan akan membentuk </a:t>
            </a:r>
            <a:r>
              <a:rPr lang="sv-SE" altLang="x-none" sz="2400" b="1" dirty="0"/>
              <a:t>budaya perusahaan </a:t>
            </a:r>
            <a:r>
              <a:rPr lang="sv-SE" altLang="x-none" sz="2400" dirty="0"/>
              <a:t>yang merupakan manifestasi dari nilai-nilai perusahaan.</a:t>
            </a:r>
            <a:endParaRPr lang="sv-SE" altLang="x-none" sz="2400" dirty="0"/>
          </a:p>
          <a:p>
            <a:pPr algn="just" eaLnBrk="1" hangingPunct="1">
              <a:lnSpc>
                <a:spcPct val="90000"/>
              </a:lnSpc>
            </a:pPr>
            <a:r>
              <a:rPr lang="sv-SE" altLang="x-none" sz="2400" dirty="0"/>
              <a:t>Nilai-nilai dan rumusan etika bisnis perusahaan perlu dituangkan dan dijabarkan lebih lanjut dalam </a:t>
            </a:r>
            <a:r>
              <a:rPr lang="sv-SE" altLang="x-none" sz="2400" b="1" dirty="0"/>
              <a:t>pedoman perilaku </a:t>
            </a:r>
            <a:r>
              <a:rPr lang="sv-SE" altLang="x-none" sz="2400" dirty="0"/>
              <a:t>agar dapat dipahami dan diterapkan. </a:t>
            </a:r>
            <a:endParaRPr sz="2400" dirty="0"/>
          </a:p>
          <a:p>
            <a:pPr eaLnBrk="1" hangingPunct="1">
              <a:lnSpc>
                <a:spcPct val="90000"/>
              </a:lnSpc>
            </a:pPr>
            <a:endParaRP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a:spLocks noGrp="1"/>
          </p:cNvSpPr>
          <p:nvPr>
            <p:ph type="title"/>
          </p:nvPr>
        </p:nvSpPr>
        <p:spPr/>
        <p:txBody>
          <a:bodyPr vert="horz" wrap="square" lIns="91440" tIns="45720" rIns="91440" bIns="45720" anchor="ctr" anchorCtr="0"/>
          <a:p>
            <a:pPr eaLnBrk="1" hangingPunct="1"/>
            <a:r>
              <a:rPr lang="fi-FI" altLang="x-none" dirty="0"/>
              <a:t>Pedoman Pokok Pelaksanaan :</a:t>
            </a:r>
            <a:endParaRPr dirty="0"/>
          </a:p>
        </p:txBody>
      </p:sp>
      <p:sp>
        <p:nvSpPr>
          <p:cNvPr id="17411" name="Rectangle 3"/>
          <p:cNvSpPr>
            <a:spLocks noGrp="1"/>
          </p:cNvSpPr>
          <p:nvPr>
            <p:ph idx="1"/>
          </p:nvPr>
        </p:nvSpPr>
        <p:spPr/>
        <p:txBody>
          <a:bodyPr vert="horz" wrap="square" lIns="91440" tIns="45720" rIns="91440" bIns="45720" anchor="t" anchorCtr="0"/>
          <a:p>
            <a:pPr algn="just" eaLnBrk="1" hangingPunct="1">
              <a:lnSpc>
                <a:spcPct val="90000"/>
              </a:lnSpc>
              <a:buNone/>
            </a:pPr>
            <a:r>
              <a:rPr lang="fi-FI" altLang="x-none" sz="2400" dirty="0"/>
              <a:t>A. </a:t>
            </a:r>
            <a:r>
              <a:rPr lang="fi-FI" altLang="x-none" sz="2400" b="1" dirty="0"/>
              <a:t>Nilai-nilai Perusahaan</a:t>
            </a:r>
            <a:endParaRPr lang="fi-FI" altLang="x-none" sz="2400" b="1" dirty="0"/>
          </a:p>
          <a:p>
            <a:pPr algn="just" eaLnBrk="1" hangingPunct="1">
              <a:lnSpc>
                <a:spcPct val="90000"/>
              </a:lnSpc>
              <a:buNone/>
            </a:pPr>
            <a:r>
              <a:rPr lang="fi-FI" altLang="x-none" sz="2400" dirty="0"/>
              <a:t>1.</a:t>
            </a:r>
            <a:r>
              <a:rPr lang="en-ID" altLang="fi-FI" sz="2400" dirty="0"/>
              <a:t>L</a:t>
            </a:r>
            <a:r>
              <a:rPr lang="fi-FI" altLang="x-none" sz="2400" dirty="0"/>
              <a:t>andasan moral</a:t>
            </a:r>
            <a:r>
              <a:rPr lang="en-ID" altLang="fi-FI" sz="2400" dirty="0"/>
              <a:t>. S</a:t>
            </a:r>
            <a:r>
              <a:rPr lang="fi-FI" altLang="x-none" sz="2400" dirty="0"/>
              <a:t>ebelum merumuskan</a:t>
            </a:r>
            <a:r>
              <a:rPr lang="en-ID" altLang="fi-FI" sz="2400" dirty="0"/>
              <a:t>nya</a:t>
            </a:r>
            <a:r>
              <a:rPr lang="fi-FI" altLang="x-none" sz="2400" dirty="0"/>
              <a:t>, perlu dirumuskan visi dan misi perusahaan.</a:t>
            </a:r>
            <a:endParaRPr lang="fi-FI" altLang="x-none" sz="2400" dirty="0"/>
          </a:p>
          <a:p>
            <a:pPr algn="just" eaLnBrk="1" hangingPunct="1">
              <a:lnSpc>
                <a:spcPct val="90000"/>
              </a:lnSpc>
              <a:buNone/>
            </a:pPr>
            <a:r>
              <a:rPr lang="fi-FI" altLang="x-none" sz="2400" dirty="0"/>
              <a:t>2.</a:t>
            </a:r>
            <a:r>
              <a:rPr lang="en-ID" altLang="fi-FI" sz="2400" dirty="0"/>
              <a:t> </a:t>
            </a:r>
            <a:r>
              <a:rPr lang="fi-FI" altLang="x-none" sz="2400" dirty="0"/>
              <a:t>Walaupun nilai-nilai perusahaan pada dasarnya universal, namun dalam merumuskannya perlu disesuaikan dengan sektor usaha serta karakter dan letak geografis dari masing-masing perusahaan.</a:t>
            </a:r>
            <a:endParaRPr lang="fi-FI" altLang="x-none" sz="2400" dirty="0"/>
          </a:p>
          <a:p>
            <a:pPr algn="just" eaLnBrk="1" hangingPunct="1">
              <a:lnSpc>
                <a:spcPct val="90000"/>
              </a:lnSpc>
              <a:buNone/>
            </a:pPr>
            <a:r>
              <a:rPr lang="fi-FI" altLang="x-none" sz="2400" dirty="0"/>
              <a:t>3. Nilai-nilai perusahaan yang </a:t>
            </a:r>
            <a:r>
              <a:rPr lang="fi-FI" altLang="x-none" sz="2400" b="1" dirty="0"/>
              <a:t>universal</a:t>
            </a:r>
            <a:r>
              <a:rPr lang="en-ID" altLang="fi-FI" sz="2400" b="1" dirty="0"/>
              <a:t>:</a:t>
            </a:r>
            <a:r>
              <a:rPr lang="fi-FI" altLang="x-none" sz="2400" dirty="0"/>
              <a:t> terpercaya, adil dan jujur. </a:t>
            </a:r>
            <a:endParaRPr sz="2400" dirty="0"/>
          </a:p>
          <a:p>
            <a:pPr eaLnBrk="1" hangingPunct="1">
              <a:lnSpc>
                <a:spcPct val="90000"/>
              </a:lnSpc>
              <a:buNone/>
            </a:pPr>
            <a:endParaRP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3"/>
          <p:cNvSpPr>
            <a:spLocks noGrp="1"/>
          </p:cNvSpPr>
          <p:nvPr>
            <p:ph idx="1"/>
          </p:nvPr>
        </p:nvSpPr>
        <p:spPr>
          <a:xfrm>
            <a:off x="457200" y="462915"/>
            <a:ext cx="8229600" cy="5663565"/>
          </a:xfrm>
        </p:spPr>
        <p:txBody>
          <a:bodyPr vert="horz" wrap="square" lIns="91440" tIns="45720" rIns="91440" bIns="45720" anchor="t" anchorCtr="0"/>
          <a:p>
            <a:pPr algn="just" eaLnBrk="1" hangingPunct="1">
              <a:lnSpc>
                <a:spcPct val="80000"/>
              </a:lnSpc>
              <a:buNone/>
            </a:pPr>
            <a:r>
              <a:rPr lang="en-ID" altLang="fi-FI" sz="2800" dirty="0"/>
              <a:t>B</a:t>
            </a:r>
            <a:r>
              <a:rPr lang="fi-FI" altLang="x-none" sz="2800" dirty="0"/>
              <a:t>. Pedoman Perilaku</a:t>
            </a:r>
            <a:endParaRPr lang="fi-FI" altLang="x-none" sz="2800" dirty="0"/>
          </a:p>
          <a:p>
            <a:pPr algn="just" eaLnBrk="1" hangingPunct="1">
              <a:lnSpc>
                <a:spcPct val="80000"/>
              </a:lnSpc>
              <a:buNone/>
            </a:pPr>
            <a:r>
              <a:rPr lang="fi-FI" altLang="x-none" sz="2800" dirty="0"/>
              <a:t>	</a:t>
            </a:r>
            <a:endParaRPr lang="fi-FI" altLang="x-none" sz="2800" dirty="0"/>
          </a:p>
          <a:p>
            <a:pPr algn="just" eaLnBrk="1" hangingPunct="1">
              <a:lnSpc>
                <a:spcPct val="80000"/>
              </a:lnSpc>
              <a:buNone/>
            </a:pPr>
            <a:r>
              <a:rPr lang="fi-FI" altLang="x-none" sz="2800" dirty="0"/>
              <a:t>1. </a:t>
            </a:r>
            <a:r>
              <a:rPr lang="en-ID" altLang="fi-FI" sz="2800" dirty="0"/>
              <a:t>P</a:t>
            </a:r>
            <a:r>
              <a:rPr lang="fi-FI" altLang="x-none" sz="2800" dirty="0"/>
              <a:t>enjabaran nilai-nilai perusahaan dan etika bisnis dalam melaksanakan usaha sehingga menjadi panduan bagi organ perusahaan dan semua karyawan perusahaan;</a:t>
            </a:r>
            <a:endParaRPr lang="fi-FI" altLang="x-none" sz="2800" dirty="0"/>
          </a:p>
          <a:p>
            <a:pPr algn="just" eaLnBrk="1" hangingPunct="1">
              <a:lnSpc>
                <a:spcPct val="80000"/>
              </a:lnSpc>
              <a:buNone/>
            </a:pPr>
            <a:r>
              <a:rPr lang="fi-FI" altLang="x-none" sz="2800" dirty="0"/>
              <a:t>2.</a:t>
            </a:r>
            <a:r>
              <a:rPr lang="en-ID" altLang="fi-FI" sz="2800" dirty="0"/>
              <a:t>M</a:t>
            </a:r>
            <a:r>
              <a:rPr lang="fi-FI" altLang="x-none" sz="2800" dirty="0"/>
              <a:t>encakup panduan tentang benturan kepentingan, pemberian dan penerimaan hadiah dan donasi, kepatuhan terhadap peraturan, kerahasiaan informasi, dan pelaporan terhadap perilaku yang tidak etis. </a:t>
            </a:r>
            <a:endParaRPr sz="2800" dirty="0"/>
          </a:p>
          <a:p>
            <a:pPr eaLnBrk="1" hangingPunct="1">
              <a:lnSpc>
                <a:spcPct val="80000"/>
              </a:lnSpc>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2"/>
          <p:cNvSpPr>
            <a:spLocks noGrp="1"/>
          </p:cNvSpPr>
          <p:nvPr>
            <p:ph type="title"/>
          </p:nvPr>
        </p:nvSpPr>
        <p:spPr/>
        <p:txBody>
          <a:bodyPr vert="horz" wrap="square" lIns="91440" tIns="45720" rIns="91440" bIns="45720" anchor="ctr" anchorCtr="0"/>
          <a:p>
            <a:pPr eaLnBrk="1" hangingPunct="1"/>
            <a:r>
              <a:rPr lang="fi-FI" altLang="x-none" dirty="0"/>
              <a:t>KODE ETIK</a:t>
            </a:r>
            <a:endParaRPr dirty="0"/>
          </a:p>
        </p:txBody>
      </p:sp>
      <p:sp>
        <p:nvSpPr>
          <p:cNvPr id="20483" name="Rectangle 3"/>
          <p:cNvSpPr>
            <a:spLocks noGrp="1"/>
          </p:cNvSpPr>
          <p:nvPr>
            <p:ph idx="1"/>
          </p:nvPr>
        </p:nvSpPr>
        <p:spPr/>
        <p:txBody>
          <a:bodyPr vert="horz" wrap="square" lIns="91440" tIns="45720" rIns="91440" bIns="45720" anchor="t" anchorCtr="0"/>
          <a:p>
            <a:pPr marL="609600" indent="-609600" algn="just" eaLnBrk="1" hangingPunct="1">
              <a:lnSpc>
                <a:spcPct val="80000"/>
              </a:lnSpc>
              <a:buNone/>
            </a:pPr>
            <a:r>
              <a:rPr lang="fi-FI" altLang="x-none" sz="2000" dirty="0"/>
              <a:t>I. PERNYATAAN ETIKA BISNIS</a:t>
            </a:r>
            <a:endParaRPr lang="fi-FI" altLang="x-none" sz="2000" dirty="0"/>
          </a:p>
          <a:p>
            <a:pPr marL="609600" indent="-609600" algn="just" eaLnBrk="1" hangingPunct="1">
              <a:lnSpc>
                <a:spcPct val="80000"/>
              </a:lnSpc>
              <a:buNone/>
            </a:pPr>
            <a:r>
              <a:rPr lang="fi-FI" altLang="x-none" sz="2000" dirty="0"/>
              <a:t>A.      Pernyataan Kebijakan</a:t>
            </a:r>
            <a:endParaRPr lang="fi-FI" altLang="x-none" sz="2000" dirty="0"/>
          </a:p>
          <a:p>
            <a:pPr marL="609600" indent="-609600" algn="just" eaLnBrk="1" hangingPunct="1">
              <a:lnSpc>
                <a:spcPct val="80000"/>
              </a:lnSpc>
              <a:buNone/>
            </a:pPr>
            <a:r>
              <a:rPr lang="fi-FI" altLang="x-none" sz="2000" dirty="0"/>
              <a:t>B.      Tujuan Pernyataan etika Bisnis</a:t>
            </a:r>
            <a:endParaRPr lang="fi-FI" altLang="x-none" sz="2000" dirty="0"/>
          </a:p>
          <a:p>
            <a:pPr marL="609600" indent="-609600" algn="just" eaLnBrk="1" hangingPunct="1">
              <a:lnSpc>
                <a:spcPct val="80000"/>
              </a:lnSpc>
              <a:buNone/>
            </a:pPr>
            <a:r>
              <a:rPr lang="fi-FI" altLang="x-none" sz="2000" dirty="0"/>
              <a:t>C.      Ruang Lingkup dan Penerapan</a:t>
            </a:r>
            <a:endParaRPr lang="fi-FI" altLang="x-none" sz="2000" dirty="0"/>
          </a:p>
          <a:p>
            <a:pPr marL="609600" indent="-609600" algn="just" eaLnBrk="1" hangingPunct="1">
              <a:lnSpc>
                <a:spcPct val="80000"/>
              </a:lnSpc>
              <a:buNone/>
            </a:pPr>
            <a:endParaRPr lang="fi-FI" altLang="x-none" sz="2000" dirty="0"/>
          </a:p>
          <a:p>
            <a:pPr marL="609600" indent="-609600" algn="just" eaLnBrk="1" hangingPunct="1">
              <a:lnSpc>
                <a:spcPct val="80000"/>
              </a:lnSpc>
              <a:buNone/>
            </a:pPr>
            <a:r>
              <a:rPr lang="fi-FI" altLang="x-none" sz="2000" dirty="0"/>
              <a:t>II. DASAR KEBIJAKAN ETIKA BISNIS</a:t>
            </a:r>
            <a:endParaRPr lang="fi-FI" altLang="x-none" sz="2000" dirty="0"/>
          </a:p>
          <a:p>
            <a:pPr marL="609600" indent="-609600" algn="just" eaLnBrk="1" hangingPunct="1">
              <a:lnSpc>
                <a:spcPct val="80000"/>
              </a:lnSpc>
              <a:buFontTx/>
              <a:buAutoNum type="alphaUcPeriod"/>
            </a:pPr>
            <a:r>
              <a:rPr lang="fi-FI" altLang="x-none" sz="2000" dirty="0"/>
              <a:t>Kebijakan Etika</a:t>
            </a:r>
            <a:endParaRPr lang="fi-FI" altLang="x-none" sz="2000" dirty="0"/>
          </a:p>
          <a:p>
            <a:pPr marL="609600" indent="-609600" algn="just" eaLnBrk="1" hangingPunct="1">
              <a:lnSpc>
                <a:spcPct val="80000"/>
              </a:lnSpc>
              <a:buFontTx/>
              <a:buAutoNum type="alphaUcPeriod"/>
            </a:pPr>
            <a:r>
              <a:rPr lang="fi-FI" altLang="x-none" sz="2000" dirty="0"/>
              <a:t>Kebijakan Konflik Kepentingan</a:t>
            </a:r>
            <a:endParaRPr lang="fi-FI" altLang="x-none" sz="2000" dirty="0"/>
          </a:p>
          <a:p>
            <a:pPr marL="609600" indent="-609600" algn="just" eaLnBrk="1" hangingPunct="1">
              <a:lnSpc>
                <a:spcPct val="80000"/>
              </a:lnSpc>
              <a:buFontTx/>
              <a:buAutoNum type="alphaUcPeriod"/>
            </a:pPr>
            <a:r>
              <a:rPr lang="fi-FI" altLang="x-none" sz="2000" dirty="0"/>
              <a:t>Kebijakan Pemberian dan Hiburan</a:t>
            </a:r>
            <a:r>
              <a:rPr sz="2000" dirty="0"/>
              <a:t> </a:t>
            </a:r>
            <a:endParaRPr sz="2000" dirty="0"/>
          </a:p>
          <a:p>
            <a:pPr marL="609600" indent="-609600" algn="just" eaLnBrk="1" hangingPunct="1">
              <a:lnSpc>
                <a:spcPct val="80000"/>
              </a:lnSpc>
              <a:buFontTx/>
              <a:buAutoNum type="alphaUcPeriod"/>
            </a:pPr>
            <a:r>
              <a:rPr lang="fi-FI" altLang="x-none" sz="2000" dirty="0"/>
              <a:t>Kebijakan Keamanan</a:t>
            </a:r>
            <a:r>
              <a:rPr sz="2000" dirty="0"/>
              <a:t> </a:t>
            </a:r>
            <a:endParaRPr sz="2000" dirty="0"/>
          </a:p>
          <a:p>
            <a:pPr marL="609600" indent="-609600" algn="just" eaLnBrk="1" hangingPunct="1">
              <a:lnSpc>
                <a:spcPct val="80000"/>
              </a:lnSpc>
              <a:buFontTx/>
              <a:buAutoNum type="alphaUcPeriod"/>
            </a:pPr>
            <a:r>
              <a:rPr lang="fi-FI" altLang="x-none" sz="2000" dirty="0"/>
              <a:t>Kebijakan Lingkungan</a:t>
            </a:r>
            <a:r>
              <a:rPr sz="2000" dirty="0"/>
              <a:t> </a:t>
            </a:r>
            <a:endParaRPr sz="2000" dirty="0"/>
          </a:p>
          <a:p>
            <a:pPr marL="609600" indent="-609600" algn="just" eaLnBrk="1" hangingPunct="1">
              <a:lnSpc>
                <a:spcPct val="80000"/>
              </a:lnSpc>
              <a:buFontTx/>
              <a:buAutoNum type="alphaUcPeriod"/>
            </a:pPr>
            <a:r>
              <a:rPr lang="fi-FI" altLang="x-none" sz="2000" dirty="0"/>
              <a:t>Kebijakan Hubungan Pengguna dan Kualitas Produk</a:t>
            </a:r>
            <a:r>
              <a:rPr sz="2000" dirty="0"/>
              <a:t> </a:t>
            </a:r>
            <a:endParaRPr sz="2000" dirty="0"/>
          </a:p>
          <a:p>
            <a:pPr marL="609600" indent="-609600" algn="just" eaLnBrk="1" hangingPunct="1">
              <a:lnSpc>
                <a:spcPct val="80000"/>
              </a:lnSpc>
              <a:buFontTx/>
              <a:buAutoNum type="alphaUcPeriod"/>
            </a:pPr>
            <a:r>
              <a:rPr lang="sv-SE" altLang="x-none" sz="2000" dirty="0"/>
              <a:t>Kebijakan Persamaan Kesempatan Pegawai</a:t>
            </a:r>
            <a:r>
              <a:rPr sz="2000" dirty="0"/>
              <a:t> </a:t>
            </a:r>
            <a:endParaRPr sz="2000" dirty="0"/>
          </a:p>
          <a:p>
            <a:pPr marL="0" indent="0" algn="just" eaLnBrk="1" hangingPunct="1">
              <a:lnSpc>
                <a:spcPct val="80000"/>
              </a:lnSpc>
              <a:buFontTx/>
              <a:buNone/>
            </a:pPr>
            <a:endParaRPr sz="2000" dirty="0"/>
          </a:p>
          <a:p>
            <a:pPr marL="609600" indent="-609600" algn="just" eaLnBrk="1" hangingPunct="1">
              <a:lnSpc>
                <a:spcPct val="80000"/>
              </a:lnSpc>
              <a:buNone/>
            </a:pPr>
            <a:r>
              <a:rPr lang="sv-SE" altLang="x-none" sz="2000" dirty="0"/>
              <a:t>III. KEPATUHAN</a:t>
            </a:r>
            <a:endParaRPr lang="sv-SE" altLang="x-none" sz="2000" dirty="0"/>
          </a:p>
          <a:p>
            <a:pPr marL="609600" indent="-609600" algn="just" eaLnBrk="1" hangingPunct="1">
              <a:lnSpc>
                <a:spcPct val="80000"/>
              </a:lnSpc>
              <a:buNone/>
            </a:pPr>
            <a:r>
              <a:rPr lang="fi-FI" altLang="x-none" sz="2000" dirty="0"/>
              <a:t>IV. LAPORAN &amp; KOMUNIKASI TERBUKA</a:t>
            </a:r>
            <a:endParaRPr sz="2000" dirty="0"/>
          </a:p>
          <a:p>
            <a:pPr marL="609600" indent="-609600" eaLnBrk="1" hangingPunct="1">
              <a:lnSpc>
                <a:spcPct val="80000"/>
              </a:lnSpc>
            </a:pPr>
            <a:endParaRPr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3"/>
          <p:cNvSpPr>
            <a:spLocks noGrp="1"/>
          </p:cNvSpPr>
          <p:nvPr>
            <p:ph idx="1"/>
          </p:nvPr>
        </p:nvSpPr>
        <p:spPr>
          <a:xfrm>
            <a:off x="457200" y="1981200"/>
            <a:ext cx="8229600" cy="4525963"/>
          </a:xfrm>
        </p:spPr>
        <p:txBody>
          <a:bodyPr vert="horz" wrap="square" lIns="91440" tIns="45720" rIns="91440" bIns="45720" anchor="t" anchorCtr="0"/>
          <a:p>
            <a:pPr algn="just" eaLnBrk="1" hangingPunct="1">
              <a:buNone/>
            </a:pPr>
            <a:r>
              <a:rPr lang="it-IT" altLang="x-none" dirty="0"/>
              <a:t>	</a:t>
            </a:r>
            <a:r>
              <a:rPr lang="en-ID" altLang="it-IT" b="1" dirty="0"/>
              <a:t>GCG:</a:t>
            </a:r>
            <a:r>
              <a:rPr lang="it-IT" altLang="x-none" b="1" dirty="0"/>
              <a:t> </a:t>
            </a:r>
            <a:r>
              <a:rPr lang="it-IT" altLang="x-none" dirty="0"/>
              <a:t>seperangkat tata hubungan diantara manajemen, direksi, dewan komisaris, pemegang saham dan para pemangku kepentingan/stakeholders lainnya yang mengatur dan mengarahkan kegiatan perusahaan (OECD, 2004)</a:t>
            </a:r>
            <a:endParaRPr dirty="0"/>
          </a:p>
          <a:p>
            <a:pPr eaLnBrk="1" hangingPunct="1"/>
            <a:endParaRPr dirty="0"/>
          </a:p>
        </p:txBody>
      </p:sp>
      <p:sp>
        <p:nvSpPr>
          <p:cNvPr id="2" name="Text Box 1"/>
          <p:cNvSpPr txBox="1"/>
          <p:nvPr/>
        </p:nvSpPr>
        <p:spPr>
          <a:xfrm>
            <a:off x="1447800" y="533400"/>
            <a:ext cx="7027545" cy="1076325"/>
          </a:xfrm>
          <a:prstGeom prst="rect">
            <a:avLst/>
          </a:prstGeom>
          <a:noFill/>
        </p:spPr>
        <p:txBody>
          <a:bodyPr wrap="none" rtlCol="0" anchor="t">
            <a:spAutoFit/>
          </a:bodyPr>
          <a:p>
            <a:pPr eaLnBrk="1" hangingPunct="1"/>
            <a:r>
              <a:rPr lang="it-IT" altLang="x-none" sz="3200" dirty="0">
                <a:sym typeface="+mn-ea"/>
              </a:rPr>
              <a:t>Implementasi </a:t>
            </a:r>
            <a:r>
              <a:rPr lang="en-ID" altLang="it-IT" sz="3200" dirty="0">
                <a:sym typeface="+mn-ea"/>
              </a:rPr>
              <a:t>GCG</a:t>
            </a:r>
            <a:r>
              <a:rPr lang="it-IT" altLang="x-none" sz="3200" dirty="0">
                <a:sym typeface="+mn-ea"/>
              </a:rPr>
              <a:t> di Sektor Swasta, </a:t>
            </a:r>
            <a:endParaRPr lang="it-IT" altLang="x-none" sz="3200" dirty="0">
              <a:sym typeface="+mn-ea"/>
            </a:endParaRPr>
          </a:p>
          <a:p>
            <a:pPr eaLnBrk="1" hangingPunct="1"/>
            <a:r>
              <a:rPr lang="it-IT" altLang="x-none" sz="3200" dirty="0">
                <a:sym typeface="+mn-ea"/>
              </a:rPr>
              <a:t> </a:t>
            </a:r>
            <a:r>
              <a:rPr lang="en-ID" altLang="it-IT" sz="3200" dirty="0">
                <a:sym typeface="+mn-ea"/>
              </a:rPr>
              <a:t>        </a:t>
            </a:r>
            <a:r>
              <a:rPr lang="it-IT" altLang="x-none" sz="3200" dirty="0">
                <a:sym typeface="+mn-ea"/>
              </a:rPr>
              <a:t>BUMN dan BUMD</a:t>
            </a:r>
            <a:endParaRPr lang="en-US" sz="32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3"/>
          <p:cNvSpPr>
            <a:spLocks noGrp="1"/>
          </p:cNvSpPr>
          <p:nvPr>
            <p:ph idx="1"/>
          </p:nvPr>
        </p:nvSpPr>
        <p:spPr>
          <a:xfrm>
            <a:off x="533400" y="304800"/>
            <a:ext cx="8229600" cy="5379720"/>
          </a:xfrm>
        </p:spPr>
        <p:txBody>
          <a:bodyPr vert="horz" wrap="square" lIns="91440" tIns="45720" rIns="91440" bIns="45720" anchor="t" anchorCtr="0"/>
          <a:p>
            <a:pPr algn="just" eaLnBrk="1" hangingPunct="1">
              <a:lnSpc>
                <a:spcPct val="90000"/>
              </a:lnSpc>
              <a:buNone/>
            </a:pPr>
            <a:r>
              <a:rPr lang="it-IT" altLang="x-none" dirty="0"/>
              <a:t>	Analisis implementasi GCG dilakukan dengan mengukur implementasi berdasarkan prinsip-prinsip GCG</a:t>
            </a:r>
            <a:r>
              <a:rPr lang="en-ID" altLang="it-IT" dirty="0"/>
              <a:t> </a:t>
            </a:r>
            <a:r>
              <a:rPr lang="it-IT" altLang="x-none" dirty="0"/>
              <a:t>serta berdasarkan </a:t>
            </a:r>
            <a:r>
              <a:rPr lang="it-IT" altLang="x-none" b="1" dirty="0"/>
              <a:t>kerangka kerja GCG  </a:t>
            </a:r>
            <a:r>
              <a:rPr lang="en-ID" altLang="it-IT" b="1" dirty="0"/>
              <a:t>(</a:t>
            </a:r>
            <a:r>
              <a:rPr lang="it-IT" altLang="x-none" b="1" dirty="0"/>
              <a:t>compliance</a:t>
            </a:r>
            <a:r>
              <a:rPr lang="en-ID" altLang="it-IT" b="1" dirty="0"/>
              <a:t>/kepatuhan thp aturan</a:t>
            </a:r>
            <a:r>
              <a:rPr lang="it-IT" altLang="x-none" b="1" dirty="0"/>
              <a:t>, conformance</a:t>
            </a:r>
            <a:r>
              <a:rPr lang="en-ID" altLang="it-IT" b="1" dirty="0"/>
              <a:t>/kesesuaian standar teknis</a:t>
            </a:r>
            <a:r>
              <a:rPr lang="it-IT" altLang="x-none" b="1" dirty="0"/>
              <a:t>, dan performance</a:t>
            </a:r>
            <a:r>
              <a:rPr lang="en-ID" altLang="it-IT" b="1" dirty="0"/>
              <a:t>/kinerja)</a:t>
            </a:r>
            <a:r>
              <a:rPr lang="it-IT" altLang="x-none" b="1" dirty="0"/>
              <a:t>.  </a:t>
            </a:r>
            <a:endParaRPr lang="it-IT" altLang="x-none" b="1" dirty="0"/>
          </a:p>
          <a:p>
            <a:pPr algn="just" eaLnBrk="1" hangingPunct="1">
              <a:lnSpc>
                <a:spcPct val="90000"/>
              </a:lnSpc>
              <a:buNone/>
            </a:pPr>
            <a:r>
              <a:rPr lang="it-IT" altLang="x-none" dirty="0"/>
              <a:t> </a:t>
            </a:r>
            <a:r>
              <a:rPr lang="en-ID" altLang="it-IT" dirty="0"/>
              <a:t>  </a:t>
            </a:r>
            <a:r>
              <a:rPr lang="it-IT" altLang="x-none" dirty="0"/>
              <a:t>Selain itu, secara khusus dilihat aspek code of conduct, pencegahan korupsi dan disclosure.</a:t>
            </a:r>
            <a:endParaRPr dirty="0"/>
          </a:p>
          <a:p>
            <a:pPr eaLnBrk="1" hangingPunct="1">
              <a:lnSpc>
                <a:spcPct val="90000"/>
              </a:lnSpc>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3"/>
          <p:cNvSpPr>
            <a:spLocks noGrp="1"/>
          </p:cNvSpPr>
          <p:nvPr>
            <p:ph idx="1"/>
          </p:nvPr>
        </p:nvSpPr>
        <p:spPr/>
        <p:txBody>
          <a:bodyPr vert="horz" wrap="square" lIns="91440" tIns="45720" rIns="91440" bIns="45720" anchor="t" anchorCtr="0"/>
          <a:p>
            <a:pPr algn="just" eaLnBrk="1" hangingPunct="1">
              <a:buNone/>
            </a:pPr>
            <a:r>
              <a:rPr dirty="0"/>
              <a:t>	Sebuah perusahaan wajib memiliki</a:t>
            </a:r>
            <a:r>
              <a:rPr lang="en-ID" dirty="0"/>
              <a:t>:</a:t>
            </a:r>
            <a:endParaRPr lang="en-ID" dirty="0"/>
          </a:p>
          <a:p>
            <a:pPr algn="just" eaLnBrk="1" hangingPunct="1">
              <a:buNone/>
            </a:pPr>
            <a:r>
              <a:rPr lang="en-ID" dirty="0"/>
              <a:t>   </a:t>
            </a:r>
            <a:r>
              <a:rPr dirty="0"/>
              <a:t>Komite Audit, Komite Nominasi dan Remunerasi, Komite Manajemen Resiko, Komite Asuransi, Komite Kepatuhan, Komite Eksekutif, dan Komite GCG.</a:t>
            </a:r>
            <a:endParaRPr dirty="0"/>
          </a:p>
          <a:p>
            <a:pPr eaLnBrk="1" hangingPunct="1"/>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3"/>
          <p:cNvSpPr>
            <a:spLocks noGrp="1"/>
          </p:cNvSpPr>
          <p:nvPr>
            <p:ph idx="1"/>
          </p:nvPr>
        </p:nvSpPr>
        <p:spPr>
          <a:xfrm>
            <a:off x="457200" y="691515"/>
            <a:ext cx="8229600" cy="5434965"/>
          </a:xfrm>
        </p:spPr>
        <p:txBody>
          <a:bodyPr vert="horz" wrap="square" lIns="91440" tIns="45720" rIns="91440" bIns="45720" anchor="t" anchorCtr="0"/>
          <a:p>
            <a:pPr algn="just" eaLnBrk="1" hangingPunct="1">
              <a:lnSpc>
                <a:spcPct val="90000"/>
              </a:lnSpc>
              <a:buNone/>
            </a:pPr>
            <a:r>
              <a:rPr dirty="0"/>
              <a:t>	Lembaga-lembaga yang mengawasi dan membina seperti B</a:t>
            </a:r>
            <a:r>
              <a:rPr lang="en-ID" dirty="0"/>
              <a:t>I</a:t>
            </a:r>
            <a:r>
              <a:rPr dirty="0"/>
              <a:t>, Menneg BUMN dan Bapepam LK agar lebih proaktif dalam mengawasi implementasi GCG terutama berkaitan dengan potensi terjadinya benturan kepentingan. </a:t>
            </a:r>
            <a:endParaRPr dirty="0"/>
          </a:p>
          <a:p>
            <a:pPr algn="just" eaLnBrk="1" hangingPunct="1">
              <a:lnSpc>
                <a:spcPct val="90000"/>
              </a:lnSpc>
              <a:buNone/>
            </a:pPr>
            <a:r>
              <a:rPr dirty="0"/>
              <a:t> </a:t>
            </a:r>
            <a:r>
              <a:rPr lang="en-ID" dirty="0"/>
              <a:t>  </a:t>
            </a:r>
            <a:r>
              <a:rPr dirty="0"/>
              <a:t>Selain itu, perlu diterbitkan peraturan yang dapat memaksa perusahaan swasta yang belum terbuka dan BUMD untuk menerapkan GCG.</a:t>
            </a:r>
            <a:endParaRPr dirty="0"/>
          </a:p>
          <a:p>
            <a:pPr eaLnBrk="1" hangingPunct="1">
              <a:lnSpc>
                <a:spcPct val="90000"/>
              </a:lnSpc>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3"/>
          <p:cNvSpPr>
            <a:spLocks noGrp="1"/>
          </p:cNvSpPr>
          <p:nvPr>
            <p:ph idx="1"/>
          </p:nvPr>
        </p:nvSpPr>
        <p:spPr/>
        <p:txBody>
          <a:bodyPr vert="horz" wrap="square" lIns="91440" tIns="45720" rIns="91440" bIns="45720" anchor="t" anchorCtr="0"/>
          <a:p>
            <a:pPr algn="just" eaLnBrk="1" hangingPunct="1">
              <a:buNone/>
            </a:pPr>
            <a:r>
              <a:rPr dirty="0"/>
              <a:t>	Implementasi Good Goverment dan Clean Goverment pada institusi pemerintah terutama yang berkaitan dengan pelayanan publik</a:t>
            </a:r>
            <a:r>
              <a:rPr lang="en-ID" dirty="0"/>
              <a:t>: </a:t>
            </a:r>
            <a:r>
              <a:rPr dirty="0"/>
              <a:t>Ditjen Pajak, Bea Cukai, Imigrasi, BPN, Institusi yang mengeluarkan perizinan, dan institusi penegak hukum. </a:t>
            </a:r>
            <a:endParaRPr dirty="0"/>
          </a:p>
          <a:p>
            <a:pPr eaLnBrk="1" hangingPunct="1"/>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title"/>
          </p:nvPr>
        </p:nvSpPr>
        <p:spPr/>
        <p:txBody>
          <a:bodyPr vert="horz" wrap="square" lIns="91440" tIns="45720" rIns="91440" bIns="45720" anchor="ctr" anchorCtr="0"/>
          <a:p>
            <a:pPr eaLnBrk="1" hangingPunct="1"/>
            <a:r>
              <a:rPr dirty="0"/>
              <a:t>Corporate Governance </a:t>
            </a:r>
            <a:endParaRPr dirty="0"/>
          </a:p>
        </p:txBody>
      </p:sp>
      <p:sp>
        <p:nvSpPr>
          <p:cNvPr id="3075" name="Rectangle 3"/>
          <p:cNvSpPr>
            <a:spLocks noGrp="1"/>
          </p:cNvSpPr>
          <p:nvPr>
            <p:ph idx="1"/>
          </p:nvPr>
        </p:nvSpPr>
        <p:spPr/>
        <p:txBody>
          <a:bodyPr vert="horz" wrap="square" lIns="91440" tIns="45720" rIns="91440" bIns="45720" anchor="t" anchorCtr="0"/>
          <a:p>
            <a:pPr algn="just" eaLnBrk="1" hangingPunct="1">
              <a:lnSpc>
                <a:spcPct val="90000"/>
              </a:lnSpc>
              <a:buNone/>
            </a:pPr>
            <a:r>
              <a:rPr sz="2400" dirty="0"/>
              <a:t>	</a:t>
            </a:r>
            <a:r>
              <a:rPr sz="2400" b="1" dirty="0"/>
              <a:t>Tata kelola perusahaan </a:t>
            </a:r>
            <a:r>
              <a:rPr lang="en-ID" sz="2400" b="1" dirty="0"/>
              <a:t>:</a:t>
            </a:r>
            <a:endParaRPr sz="2400" b="1" dirty="0"/>
          </a:p>
          <a:p>
            <a:pPr algn="just" eaLnBrk="1" hangingPunct="1">
              <a:lnSpc>
                <a:spcPct val="90000"/>
              </a:lnSpc>
              <a:buNone/>
            </a:pPr>
            <a:r>
              <a:rPr sz="2400" dirty="0"/>
              <a:t> </a:t>
            </a:r>
            <a:r>
              <a:rPr lang="en-ID" sz="2400" dirty="0"/>
              <a:t>*  R</a:t>
            </a:r>
            <a:r>
              <a:rPr sz="2400" dirty="0"/>
              <a:t>angkaian proses, kebiasaan, kebijakan, aturan, dan institusi yang mempengaruhi pengarahan, pengelolaan, serta peng</a:t>
            </a:r>
            <a:r>
              <a:rPr lang="en-ID" sz="2400" dirty="0"/>
              <a:t>endali</a:t>
            </a:r>
            <a:r>
              <a:rPr sz="2400" dirty="0"/>
              <a:t>an suatu perusahaan</a:t>
            </a:r>
            <a:r>
              <a:rPr lang="en-ID" sz="2400" dirty="0"/>
              <a:t>/</a:t>
            </a:r>
            <a:r>
              <a:rPr sz="2400" dirty="0"/>
              <a:t>korporasi.</a:t>
            </a:r>
            <a:endParaRPr sz="2400" dirty="0"/>
          </a:p>
          <a:p>
            <a:pPr algn="just" eaLnBrk="1" hangingPunct="1">
              <a:lnSpc>
                <a:spcPct val="90000"/>
              </a:lnSpc>
              <a:buNone/>
            </a:pPr>
            <a:r>
              <a:rPr sz="2400" dirty="0"/>
              <a:t> </a:t>
            </a:r>
            <a:r>
              <a:rPr lang="en-ID" sz="2400" dirty="0"/>
              <a:t> * Me</a:t>
            </a:r>
            <a:r>
              <a:rPr sz="2400" dirty="0"/>
              <a:t>ncakup hubungan antara stakeholder yang terlibat serta tujuan pengelolaan perusahaan. </a:t>
            </a:r>
            <a:endParaRPr sz="2400" dirty="0"/>
          </a:p>
          <a:p>
            <a:pPr algn="just" eaLnBrk="1" hangingPunct="1">
              <a:lnSpc>
                <a:spcPct val="90000"/>
              </a:lnSpc>
              <a:buNone/>
            </a:pPr>
            <a:r>
              <a:rPr sz="2400" dirty="0"/>
              <a:t> </a:t>
            </a:r>
            <a:r>
              <a:rPr lang="en-ID" sz="2400" dirty="0"/>
              <a:t> * </a:t>
            </a:r>
            <a:r>
              <a:rPr sz="2400" dirty="0"/>
              <a:t>Pihak-pihak utama</a:t>
            </a:r>
            <a:r>
              <a:rPr lang="en-ID" sz="2400" dirty="0"/>
              <a:t>:</a:t>
            </a:r>
            <a:r>
              <a:rPr sz="2400" dirty="0"/>
              <a:t> pemegang saham, manajemen, dan dewan direksi.</a:t>
            </a:r>
            <a:endParaRPr sz="2400" dirty="0"/>
          </a:p>
          <a:p>
            <a:pPr algn="just" eaLnBrk="1" hangingPunct="1">
              <a:lnSpc>
                <a:spcPct val="90000"/>
              </a:lnSpc>
              <a:buNone/>
            </a:pPr>
            <a:r>
              <a:rPr sz="2400" dirty="0"/>
              <a:t> </a:t>
            </a:r>
            <a:r>
              <a:rPr lang="en-ID" sz="2400" dirty="0"/>
              <a:t>   </a:t>
            </a:r>
            <a:r>
              <a:rPr sz="2400" dirty="0"/>
              <a:t>Pemangku kepentingan lainnya</a:t>
            </a:r>
            <a:r>
              <a:rPr lang="en-ID" sz="2400" dirty="0"/>
              <a:t>: </a:t>
            </a:r>
            <a:r>
              <a:rPr sz="2400" dirty="0"/>
              <a:t>karyawan, pemasok, pelanggan, bank dan kreditor lain, regulator, lingkungan, serta masyarakat luas.</a:t>
            </a:r>
            <a:endParaRPr sz="2400" dirty="0"/>
          </a:p>
          <a:p>
            <a:pPr eaLnBrk="1" hangingPunct="1">
              <a:lnSpc>
                <a:spcPct val="90000"/>
              </a:lnSpc>
            </a:pPr>
            <a:endParaRP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3"/>
          <p:cNvSpPr>
            <a:spLocks noGrp="1"/>
          </p:cNvSpPr>
          <p:nvPr>
            <p:ph idx="1"/>
          </p:nvPr>
        </p:nvSpPr>
        <p:spPr/>
        <p:txBody>
          <a:bodyPr vert="horz" wrap="square" lIns="91440" tIns="45720" rIns="91440" bIns="45720" anchor="t" anchorCtr="0"/>
          <a:p>
            <a:pPr algn="just" eaLnBrk="1" hangingPunct="1">
              <a:buNone/>
            </a:pPr>
            <a:r>
              <a:rPr dirty="0"/>
              <a:t>	Perlu adanya sosialisasi yang intensif tentang pedoman umum GCG, penyusunan code of conduct, kaitan GCG dengan pencegahan korupsi, dan best practices dalam penerapan GCG melalui berbagai media</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a:spLocks noGrp="1"/>
          </p:cNvSpPr>
          <p:nvPr>
            <p:ph type="title"/>
          </p:nvPr>
        </p:nvSpPr>
        <p:spPr/>
        <p:txBody>
          <a:bodyPr vert="horz" wrap="square" lIns="91440" tIns="45720" rIns="91440" bIns="45720" anchor="ctr" anchorCtr="0"/>
          <a:p>
            <a:pPr eaLnBrk="1" hangingPunct="1"/>
            <a:r>
              <a:rPr lang="fi-FI" altLang="x-none" sz="3200" dirty="0"/>
              <a:t>PERKEMBANGAN GCG DI INDONESIA</a:t>
            </a:r>
            <a:endParaRPr sz="3200" dirty="0"/>
          </a:p>
        </p:txBody>
      </p:sp>
      <p:sp>
        <p:nvSpPr>
          <p:cNvPr id="32771" name="Rectangle 3"/>
          <p:cNvSpPr>
            <a:spLocks noGrp="1"/>
          </p:cNvSpPr>
          <p:nvPr>
            <p:ph idx="1"/>
          </p:nvPr>
        </p:nvSpPr>
        <p:spPr/>
        <p:txBody>
          <a:bodyPr vert="horz" wrap="square" lIns="91440" tIns="45720" rIns="91440" bIns="45720" anchor="t" anchorCtr="0"/>
          <a:p>
            <a:pPr eaLnBrk="1" hangingPunct="1">
              <a:buNone/>
            </a:pPr>
            <a:r>
              <a:rPr lang="fi-FI" altLang="x-none" sz="2000" dirty="0"/>
              <a:t>	Peringkat Corruption Perception Index (CPI) atau Indek Persepsi Korupsi (IPK) Indonesia </a:t>
            </a:r>
            <a:r>
              <a:rPr lang="en-ID" altLang="fi-FI" sz="2000" dirty="0"/>
              <a:t>d</a:t>
            </a:r>
            <a:r>
              <a:rPr lang="fi-FI" altLang="x-none" sz="2000" dirty="0"/>
              <a:t>iantara Negara-negara ASEAN</a:t>
            </a:r>
            <a:r>
              <a:rPr lang="en-ID" altLang="fi-FI" sz="2000" dirty="0"/>
              <a:t>, </a:t>
            </a:r>
            <a:r>
              <a:rPr lang="fi-FI" altLang="x-none" sz="2000" dirty="0"/>
              <a:t>2008 :</a:t>
            </a:r>
            <a:endParaRPr lang="fi-FI" altLang="x-none" sz="2000" dirty="0"/>
          </a:p>
          <a:p>
            <a:pPr eaLnBrk="1" hangingPunct="1"/>
            <a:endParaRPr dirty="0"/>
          </a:p>
        </p:txBody>
      </p:sp>
      <p:pic>
        <p:nvPicPr>
          <p:cNvPr id="32772" name="Picture 4"/>
          <p:cNvPicPr>
            <a:picLocks noChangeAspect="1"/>
          </p:cNvPicPr>
          <p:nvPr/>
        </p:nvPicPr>
        <p:blipFill>
          <a:blip r:embed="rId1"/>
          <a:stretch>
            <a:fillRect/>
          </a:stretch>
        </p:blipFill>
        <p:spPr>
          <a:xfrm>
            <a:off x="569595" y="2209800"/>
            <a:ext cx="8240395" cy="4389120"/>
          </a:xfrm>
          <a:prstGeom prst="rect">
            <a:avLst/>
          </a:prstGeom>
          <a:noFill/>
          <a:ln w="9525">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2"/>
          <p:cNvSpPr>
            <a:spLocks noGrp="1"/>
          </p:cNvSpPr>
          <p:nvPr>
            <p:ph type="title"/>
          </p:nvPr>
        </p:nvSpPr>
        <p:spPr/>
        <p:txBody>
          <a:bodyPr vert="horz" wrap="square" lIns="91440" tIns="45720" rIns="91440" bIns="45720" anchor="ctr" anchorCtr="0"/>
          <a:p>
            <a:pPr eaLnBrk="1" hangingPunct="1"/>
            <a:r>
              <a:rPr lang="it-IT" altLang="x-none" dirty="0"/>
              <a:t>Parameter Implementasi GCG :</a:t>
            </a:r>
            <a:endParaRPr dirty="0"/>
          </a:p>
        </p:txBody>
      </p:sp>
      <p:sp>
        <p:nvSpPr>
          <p:cNvPr id="35843" name="Rectangle 3"/>
          <p:cNvSpPr>
            <a:spLocks noGrp="1"/>
          </p:cNvSpPr>
          <p:nvPr>
            <p:ph idx="1"/>
          </p:nvPr>
        </p:nvSpPr>
        <p:spPr/>
        <p:txBody>
          <a:bodyPr vert="horz" wrap="square" lIns="91440" tIns="45720" rIns="91440" bIns="45720" anchor="t" anchorCtr="0"/>
          <a:p>
            <a:pPr algn="just" eaLnBrk="1" hangingPunct="1">
              <a:lnSpc>
                <a:spcPct val="90000"/>
              </a:lnSpc>
            </a:pPr>
            <a:r>
              <a:rPr lang="it-IT" altLang="x-none" sz="2400" b="1" dirty="0"/>
              <a:t>Compliance (kepatuhan)</a:t>
            </a:r>
            <a:r>
              <a:rPr lang="en-ID" altLang="it-IT" sz="2400" b="1" dirty="0"/>
              <a:t>: </a:t>
            </a:r>
            <a:r>
              <a:rPr lang="it-IT" altLang="x-none" sz="2400" dirty="0"/>
              <a:t>sejauh mana perusahaan telah mematuhi aturan-aturan yang ada dalam memenuhi prinsip-prinsip GCG;</a:t>
            </a:r>
            <a:endParaRPr lang="it-IT" altLang="x-none" sz="2400" dirty="0"/>
          </a:p>
          <a:p>
            <a:pPr algn="just" eaLnBrk="1" hangingPunct="1">
              <a:lnSpc>
                <a:spcPct val="90000"/>
              </a:lnSpc>
            </a:pPr>
            <a:r>
              <a:rPr lang="it-IT" altLang="x-none" sz="2400" b="1" dirty="0"/>
              <a:t>Conformance (kesesuaian dan kelengkapan)</a:t>
            </a:r>
            <a:r>
              <a:rPr lang="en-ID" altLang="it-IT" sz="2400" b="1" dirty="0"/>
              <a:t>:</a:t>
            </a:r>
            <a:r>
              <a:rPr lang="it-IT" altLang="x-none" sz="2400" dirty="0"/>
              <a:t> sejauh mana perusahaan telah berperilaku sesuai dengan berbagai aspek yang menjadi prinsip GCG dan kelengkapan perangkat dalam memenuhi kebutuhan implementasi GCG</a:t>
            </a:r>
            <a:endParaRPr lang="it-IT" altLang="x-none" sz="2400" dirty="0"/>
          </a:p>
          <a:p>
            <a:pPr algn="just" eaLnBrk="1" hangingPunct="1">
              <a:lnSpc>
                <a:spcPct val="90000"/>
              </a:lnSpc>
            </a:pPr>
            <a:r>
              <a:rPr lang="it-IT" altLang="x-none" sz="2400" b="1" dirty="0"/>
              <a:t>Performance (unjuk kerja)</a:t>
            </a:r>
            <a:r>
              <a:rPr lang="en-ID" altLang="it-IT" sz="2400" b="1" dirty="0"/>
              <a:t>: </a:t>
            </a:r>
            <a:r>
              <a:rPr lang="it-IT" altLang="x-none" sz="2400" dirty="0"/>
              <a:t>sejauh mana perusahaan telah menampilkan bukti (evidence) yang menunjukkan bahwa perusahaan telah mendapatkan manfaat yang nyata dari perapan prinsip GCG di dalam perusahaan.</a:t>
            </a:r>
            <a:endParaRPr sz="2400" dirty="0"/>
          </a:p>
          <a:p>
            <a:pPr eaLnBrk="1" hangingPunct="1">
              <a:lnSpc>
                <a:spcPct val="90000"/>
              </a:lnSpc>
            </a:pPr>
            <a:endParaRP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2"/>
          <p:cNvSpPr>
            <a:spLocks noGrp="1"/>
          </p:cNvSpPr>
          <p:nvPr>
            <p:ph type="title"/>
          </p:nvPr>
        </p:nvSpPr>
        <p:spPr/>
        <p:txBody>
          <a:bodyPr vert="horz" wrap="square" lIns="91440" tIns="45720" rIns="91440" bIns="45720" anchor="ctr" anchorCtr="0"/>
          <a:p>
            <a:pPr eaLnBrk="1" hangingPunct="1"/>
            <a:r>
              <a:rPr lang="sv-SE" altLang="x-none" sz="2400" dirty="0"/>
              <a:t>Transparency International</a:t>
            </a:r>
            <a:endParaRPr sz="2400" dirty="0"/>
          </a:p>
        </p:txBody>
      </p:sp>
      <p:sp>
        <p:nvSpPr>
          <p:cNvPr id="36867" name="Rectangle 3"/>
          <p:cNvSpPr>
            <a:spLocks noGrp="1"/>
          </p:cNvSpPr>
          <p:nvPr>
            <p:ph idx="1"/>
          </p:nvPr>
        </p:nvSpPr>
        <p:spPr/>
        <p:txBody>
          <a:bodyPr vert="horz" wrap="square" lIns="91440" tIns="45720" rIns="91440" bIns="45720" anchor="t" anchorCtr="0"/>
          <a:p>
            <a:pPr algn="just" eaLnBrk="1" hangingPunct="1">
              <a:lnSpc>
                <a:spcPct val="80000"/>
              </a:lnSpc>
              <a:buNone/>
            </a:pPr>
            <a:r>
              <a:rPr lang="sv-SE" altLang="x-none" sz="2800" dirty="0"/>
              <a:t>	</a:t>
            </a:r>
            <a:r>
              <a:rPr lang="en-ID" altLang="sv-SE" sz="2800" dirty="0"/>
              <a:t>O</a:t>
            </a:r>
            <a:r>
              <a:rPr lang="sv-SE" altLang="x-none" sz="2800" dirty="0"/>
              <a:t>rganisasi kemasyarakatan yang memfokuskan diri melawan korupsi dengan menyertakan seluruh masyarakat ke dalam sebuah koalisi internasional yang kuat dalam rangka membasmi efek buruk dari korupsi yang berimbas kepada kaum lelaki, perempuan dan anak-anak di seluruh dunia. </a:t>
            </a:r>
            <a:endParaRPr lang="sv-SE" altLang="x-none" sz="2800" dirty="0"/>
          </a:p>
          <a:p>
            <a:pPr algn="just" eaLnBrk="1" hangingPunct="1">
              <a:lnSpc>
                <a:spcPct val="80000"/>
              </a:lnSpc>
              <a:buNone/>
            </a:pPr>
            <a:r>
              <a:rPr lang="sv-SE" altLang="x-none" sz="2800" dirty="0"/>
              <a:t> </a:t>
            </a:r>
            <a:r>
              <a:rPr lang="en-ID" altLang="sv-SE" sz="2800" dirty="0"/>
              <a:t>  </a:t>
            </a:r>
            <a:r>
              <a:rPr lang="sv-SE" altLang="x-none" sz="2800" dirty="0"/>
              <a:t>Misi utama</a:t>
            </a:r>
            <a:r>
              <a:rPr lang="en-ID" altLang="sv-SE" sz="2800" dirty="0"/>
              <a:t>: </a:t>
            </a:r>
            <a:r>
              <a:rPr lang="sv-SE" altLang="x-none" sz="2800" dirty="0"/>
              <a:t>menciptakan lingkungan yang bersih dari praktik korupsi.</a:t>
            </a:r>
            <a:endParaRPr lang="sv-SE" altLang="x-none" sz="2800" dirty="0"/>
          </a:p>
          <a:p>
            <a:pPr algn="just" eaLnBrk="1" hangingPunct="1">
              <a:lnSpc>
                <a:spcPct val="80000"/>
              </a:lnSpc>
              <a:buNone/>
            </a:pPr>
            <a:r>
              <a:rPr lang="sv-SE" altLang="x-none" sz="2800" dirty="0"/>
              <a:t>    </a:t>
            </a:r>
            <a:r>
              <a:rPr lang="en-ID" altLang="sv-SE" sz="2800" dirty="0"/>
              <a:t>T</a:t>
            </a:r>
            <a:r>
              <a:rPr lang="sv-SE" altLang="x-none" sz="2800" dirty="0"/>
              <a:t>I berpusat di Berlin, Jerman dan mempunyai cabang di 99 negara.</a:t>
            </a:r>
            <a:endParaRPr sz="2800" dirty="0"/>
          </a:p>
          <a:p>
            <a:pPr eaLnBrk="1" hangingPunct="1">
              <a:lnSpc>
                <a:spcPct val="80000"/>
              </a:lnSpc>
            </a:pPr>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2"/>
          <p:cNvSpPr>
            <a:spLocks noGrp="1"/>
          </p:cNvSpPr>
          <p:nvPr>
            <p:ph type="title"/>
          </p:nvPr>
        </p:nvSpPr>
        <p:spPr/>
        <p:txBody>
          <a:bodyPr vert="horz" wrap="square" lIns="91440" tIns="45720" rIns="91440" bIns="45720" anchor="ctr" anchorCtr="0"/>
          <a:p>
            <a:pPr eaLnBrk="1" hangingPunct="1"/>
            <a:r>
              <a:rPr lang="en-ID" sz="2000" dirty="0"/>
              <a:t>C</a:t>
            </a:r>
            <a:r>
              <a:rPr sz="2000" dirty="0"/>
              <a:t>ara Bank melakukan self assessmnet pelaksanaan GCG</a:t>
            </a:r>
            <a:endParaRPr sz="2000" dirty="0"/>
          </a:p>
        </p:txBody>
      </p:sp>
      <p:sp>
        <p:nvSpPr>
          <p:cNvPr id="40963" name="Rectangle 3"/>
          <p:cNvSpPr>
            <a:spLocks noGrp="1"/>
          </p:cNvSpPr>
          <p:nvPr>
            <p:ph idx="1"/>
          </p:nvPr>
        </p:nvSpPr>
        <p:spPr/>
        <p:txBody>
          <a:bodyPr vert="horz" wrap="square" lIns="91440" tIns="45720" rIns="91440" bIns="45720" anchor="t" anchorCtr="0"/>
          <a:p>
            <a:pPr algn="just" eaLnBrk="1" hangingPunct="1">
              <a:lnSpc>
                <a:spcPct val="90000"/>
              </a:lnSpc>
              <a:buNone/>
            </a:pPr>
            <a:r>
              <a:rPr sz="2400" dirty="0"/>
              <a:t>	Self assessment GCG dilakukan dengan mengisi Kertas Kerja Self Assessment GCG yang telah ditetapkan, yang meliputi 11 (sebelas) Faktor Penilaian, dengan cara :</a:t>
            </a:r>
            <a:endParaRPr sz="2400" dirty="0"/>
          </a:p>
          <a:p>
            <a:pPr algn="just" eaLnBrk="1" hangingPunct="1">
              <a:lnSpc>
                <a:spcPct val="90000"/>
              </a:lnSpc>
              <a:buNone/>
            </a:pPr>
            <a:r>
              <a:rPr sz="2400" dirty="0"/>
              <a:t>	a. Menetapkan Nilai Peringkat per Faktor, dengan melakukan Analisis Self Assessment dengan cara membandingkan Tujuan dan Kriteria/Indikator yang telah ditetapkan dengan kondisi Bank yang sebenarnya.</a:t>
            </a:r>
            <a:endParaRPr sz="2400" dirty="0"/>
          </a:p>
          <a:p>
            <a:pPr algn="just" eaLnBrk="1" hangingPunct="1">
              <a:lnSpc>
                <a:spcPct val="90000"/>
              </a:lnSpc>
              <a:buNone/>
            </a:pPr>
            <a:r>
              <a:rPr sz="2400" dirty="0"/>
              <a:t>	b. Menetapkan Nilai Komposit hasil self assessment , dengan cara membobot seluruh Faktor, menjumlahkannya dan selanjutnya memberikan Predikat Kompositnya.</a:t>
            </a:r>
            <a:endParaRPr sz="2400" dirty="0"/>
          </a:p>
          <a:p>
            <a:pPr eaLnBrk="1" hangingPunct="1">
              <a:lnSpc>
                <a:spcPct val="90000"/>
              </a:lnSpc>
            </a:pPr>
            <a:endParaRP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2"/>
          <p:cNvSpPr>
            <a:spLocks noGrp="1"/>
          </p:cNvSpPr>
          <p:nvPr>
            <p:ph type="title"/>
          </p:nvPr>
        </p:nvSpPr>
        <p:spPr/>
        <p:txBody>
          <a:bodyPr vert="horz" wrap="square" lIns="91440" tIns="45720" rIns="91440" bIns="45720" anchor="ctr" anchorCtr="0"/>
          <a:p>
            <a:pPr eaLnBrk="1" hangingPunct="1"/>
            <a:r>
              <a:rPr lang="en-ID" altLang="sv-SE" sz="2000" dirty="0"/>
              <a:t>P</a:t>
            </a:r>
            <a:r>
              <a:rPr lang="sv-SE" altLang="x-none" sz="2000" dirty="0"/>
              <a:t>enulisan Laporan Pelaksanaan </a:t>
            </a:r>
            <a:r>
              <a:rPr lang="en-ID" altLang="sv-SE" sz="2000" dirty="0"/>
              <a:t>GCG</a:t>
            </a:r>
            <a:r>
              <a:rPr lang="sv-SE" altLang="x-none" sz="2000" dirty="0"/>
              <a:t> dalam Laporan Tahunan Bank</a:t>
            </a:r>
            <a:endParaRPr sz="2000" dirty="0"/>
          </a:p>
        </p:txBody>
      </p:sp>
      <p:sp>
        <p:nvSpPr>
          <p:cNvPr id="41987" name="Rectangle 3"/>
          <p:cNvSpPr>
            <a:spLocks noGrp="1"/>
          </p:cNvSpPr>
          <p:nvPr>
            <p:ph idx="1"/>
          </p:nvPr>
        </p:nvSpPr>
        <p:spPr/>
        <p:txBody>
          <a:bodyPr vert="horz" wrap="square" lIns="91440" tIns="45720" rIns="91440" bIns="45720" anchor="t" anchorCtr="0"/>
          <a:p>
            <a:pPr algn="just" eaLnBrk="1" hangingPunct="1">
              <a:buNone/>
            </a:pPr>
            <a:r>
              <a:rPr lang="sv-SE" altLang="x-none" dirty="0"/>
              <a:t>	Laporan Pelaksanaan GCG dapat menjadi Bab tersendiri dalam Laporan Tahunan Bank atau disajikan terpisah dari Laporan Tahunan Bank yang disampaikan bersama</a:t>
            </a:r>
            <a:r>
              <a:rPr lang="en-ID" altLang="sv-SE" dirty="0"/>
              <a:t>-</a:t>
            </a:r>
            <a:r>
              <a:rPr lang="sv-SE" altLang="x-none" dirty="0"/>
              <a:t>sama dengan Laporan Tahunan Bank</a:t>
            </a:r>
            <a:r>
              <a:rPr dirty="0"/>
              <a:t> </a:t>
            </a:r>
            <a:endParaRPr dirty="0"/>
          </a:p>
          <a:p>
            <a:pPr eaLnBrk="1" hangingPunct="1"/>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2"/>
          <p:cNvSpPr>
            <a:spLocks noGrp="1"/>
          </p:cNvSpPr>
          <p:nvPr>
            <p:ph type="title"/>
          </p:nvPr>
        </p:nvSpPr>
        <p:spPr/>
        <p:txBody>
          <a:bodyPr vert="horz" wrap="square" lIns="91440" tIns="45720" rIns="91440" bIns="45720" anchor="ctr" anchorCtr="0"/>
          <a:p>
            <a:pPr eaLnBrk="1" hangingPunct="1"/>
            <a:r>
              <a:rPr lang="sv-SE" altLang="x-none" sz="2000" dirty="0"/>
              <a:t>Bagaimana perlakuan terhadap hasil pelaksanaan self assessment GCG Bank yang berbeda dengan hasil pemeriksaan/pengawasan B</a:t>
            </a:r>
            <a:r>
              <a:rPr lang="en-ID" altLang="sv-SE" sz="2000" dirty="0"/>
              <a:t>I</a:t>
            </a:r>
            <a:endParaRPr lang="en-ID" altLang="sv-SE" sz="2000" dirty="0"/>
          </a:p>
        </p:txBody>
      </p:sp>
      <p:sp>
        <p:nvSpPr>
          <p:cNvPr id="43011" name="Rectangle 3"/>
          <p:cNvSpPr>
            <a:spLocks noGrp="1"/>
          </p:cNvSpPr>
          <p:nvPr>
            <p:ph idx="1"/>
          </p:nvPr>
        </p:nvSpPr>
        <p:spPr/>
        <p:txBody>
          <a:bodyPr vert="horz" wrap="square" lIns="91440" tIns="45720" rIns="91440" bIns="45720" anchor="t" anchorCtr="0"/>
          <a:p>
            <a:pPr algn="just" eaLnBrk="1" hangingPunct="1">
              <a:lnSpc>
                <a:spcPct val="80000"/>
              </a:lnSpc>
            </a:pPr>
            <a:r>
              <a:rPr lang="sv-SE" altLang="x-none" sz="2800" dirty="0"/>
              <a:t>Apabila hasil pelaksanaan self assessment GCG Bank menunjukkan perbedaan yang material yakni mengakibatkan hasil Predikat Komposit yang berbeda, maka Bank wajib menyampaikan revisi hasil pelaksanaan self assessment GCG Bank tersebut secara lengkap kepada Bank Indonesia.</a:t>
            </a:r>
            <a:endParaRPr lang="sv-SE" altLang="x-none" sz="2800" dirty="0"/>
          </a:p>
          <a:p>
            <a:pPr algn="just" eaLnBrk="1" hangingPunct="1">
              <a:lnSpc>
                <a:spcPct val="80000"/>
              </a:lnSpc>
            </a:pPr>
            <a:r>
              <a:rPr lang="sv-SE" altLang="x-none" sz="2800" dirty="0"/>
              <a:t>Revisi tersebut, harus dipublikasikan dalam Laporan Keuangan Publikasi Bank pada periode terdekat, meliputi Nilai 5 Komposit dan Predikatnya.</a:t>
            </a:r>
            <a:endParaRPr sz="2800" dirty="0"/>
          </a:p>
          <a:p>
            <a:pPr eaLnBrk="1" hangingPunct="1">
              <a:lnSpc>
                <a:spcPct val="80000"/>
              </a:lnSpc>
            </a:pPr>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3"/>
          <p:cNvSpPr>
            <a:spLocks noGrp="1"/>
          </p:cNvSpPr>
          <p:nvPr>
            <p:ph idx="1"/>
          </p:nvPr>
        </p:nvSpPr>
        <p:spPr>
          <a:xfrm>
            <a:off x="457200" y="914400"/>
            <a:ext cx="8229600" cy="5211763"/>
          </a:xfrm>
        </p:spPr>
        <p:txBody>
          <a:bodyPr vert="horz" wrap="square" lIns="91440" tIns="45720" rIns="91440" bIns="45720" anchor="t" anchorCtr="0"/>
          <a:p>
            <a:pPr algn="just" eaLnBrk="1" hangingPunct="1">
              <a:lnSpc>
                <a:spcPct val="80000"/>
              </a:lnSpc>
            </a:pPr>
            <a:r>
              <a:rPr sz="2000" b="1" dirty="0"/>
              <a:t>Struktur organisasi</a:t>
            </a:r>
            <a:r>
              <a:rPr lang="en-ID" sz="2000" b="1" dirty="0"/>
              <a:t>:</a:t>
            </a:r>
            <a:r>
              <a:rPr sz="2000" dirty="0"/>
              <a:t> bagaimana organisasi membagi tugas dan pekerjaan serta bagaimana mengkoordinasikannya.</a:t>
            </a:r>
            <a:endParaRPr sz="2000" dirty="0"/>
          </a:p>
          <a:p>
            <a:pPr marL="0" indent="0" algn="just" eaLnBrk="1" hangingPunct="1">
              <a:lnSpc>
                <a:spcPct val="80000"/>
              </a:lnSpc>
              <a:buNone/>
            </a:pPr>
            <a:r>
              <a:rPr sz="2000" dirty="0"/>
              <a:t>  </a:t>
            </a:r>
            <a:endParaRPr sz="2000" dirty="0"/>
          </a:p>
          <a:p>
            <a:pPr algn="just" eaLnBrk="1" hangingPunct="1">
              <a:lnSpc>
                <a:spcPct val="80000"/>
              </a:lnSpc>
            </a:pPr>
            <a:r>
              <a:rPr sz="2000" b="1" dirty="0"/>
              <a:t>Ada enam elemen </a:t>
            </a:r>
            <a:r>
              <a:rPr lang="en-ID" sz="2000" b="1" dirty="0"/>
              <a:t>SO</a:t>
            </a:r>
            <a:r>
              <a:rPr sz="2000" dirty="0"/>
              <a:t>: spesialisasi pekerjaan, departementalisasi, rantai komando, rentang kendali, sentralisasi dan desentralisasi, serta formalisasi.  </a:t>
            </a:r>
            <a:endParaRPr sz="2000" dirty="0"/>
          </a:p>
          <a:p>
            <a:pPr algn="just" eaLnBrk="1" hangingPunct="1">
              <a:lnSpc>
                <a:spcPct val="80000"/>
              </a:lnSpc>
            </a:pPr>
            <a:endParaRPr sz="2000" dirty="0"/>
          </a:p>
          <a:p>
            <a:pPr algn="just" eaLnBrk="1" hangingPunct="1">
              <a:lnSpc>
                <a:spcPct val="80000"/>
              </a:lnSpc>
            </a:pPr>
            <a:r>
              <a:rPr sz="2000" b="1" dirty="0"/>
              <a:t>Tipe struktur atau desain organisasi</a:t>
            </a:r>
            <a:r>
              <a:rPr lang="en-ID" sz="2000" b="1" dirty="0"/>
              <a:t>:</a:t>
            </a:r>
            <a:r>
              <a:rPr sz="2000" b="1" dirty="0"/>
              <a:t> </a:t>
            </a:r>
            <a:r>
              <a:rPr sz="2000" dirty="0"/>
              <a:t>struktur sederhana, fungsional, divisional, matrik, tim, birokrasi, organissi virtual, dan organisasi tanpa tapal batas.  </a:t>
            </a:r>
            <a:endParaRPr sz="2000" dirty="0"/>
          </a:p>
          <a:p>
            <a:pPr algn="just" eaLnBrk="1" hangingPunct="1">
              <a:lnSpc>
                <a:spcPct val="80000"/>
              </a:lnSpc>
            </a:pPr>
            <a:r>
              <a:rPr sz="2000" b="1" dirty="0"/>
              <a:t>Perbedaan</a:t>
            </a:r>
            <a:r>
              <a:rPr lang="en-ID" sz="2000" b="1" dirty="0"/>
              <a:t> SO</a:t>
            </a:r>
            <a:r>
              <a:rPr sz="2000" b="1" dirty="0"/>
              <a:t> </a:t>
            </a:r>
            <a:r>
              <a:rPr sz="2000" dirty="0"/>
              <a:t>antara organisasi yang satu dengan yang lain </a:t>
            </a:r>
            <a:r>
              <a:rPr sz="2000" b="1" dirty="0"/>
              <a:t>dipengaruhi oleh</a:t>
            </a:r>
            <a:r>
              <a:rPr sz="2000" dirty="0"/>
              <a:t> </a:t>
            </a:r>
            <a:r>
              <a:rPr sz="2000" b="1" dirty="0"/>
              <a:t>faktor </a:t>
            </a:r>
            <a:r>
              <a:rPr sz="2000" dirty="0"/>
              <a:t>lingkungan, ukuran organisasi, teknologi, dan strategi organisasi.</a:t>
            </a:r>
            <a:endParaRPr sz="2000" dirty="0"/>
          </a:p>
          <a:p>
            <a:pPr algn="just" eaLnBrk="1" hangingPunct="1">
              <a:lnSpc>
                <a:spcPct val="80000"/>
              </a:lnSpc>
            </a:pPr>
            <a:r>
              <a:rPr sz="2000" b="1" dirty="0"/>
              <a:t>Budaya organisasi</a:t>
            </a:r>
            <a:r>
              <a:rPr lang="en-ID" sz="2000" b="1" dirty="0"/>
              <a:t>:</a:t>
            </a:r>
            <a:r>
              <a:rPr lang="en-ID" sz="2000" dirty="0"/>
              <a:t> s</a:t>
            </a:r>
            <a:r>
              <a:rPr sz="2000" dirty="0"/>
              <a:t>erangkaian praktik organisasi yang dapat dilihat sebagai karakteristik yang sifatnya spesifik dan relatif konstan jika dibandingkan dengan sifat organisasi lain. </a:t>
            </a:r>
            <a:endParaRPr sz="2000" dirty="0"/>
          </a:p>
          <a:p>
            <a:pPr algn="just" eaLnBrk="1" hangingPunct="1">
              <a:lnSpc>
                <a:spcPct val="80000"/>
              </a:lnSpc>
            </a:pPr>
            <a:r>
              <a:rPr lang="en-ID" sz="2000" b="1" dirty="0"/>
              <a:t>7</a:t>
            </a:r>
            <a:r>
              <a:rPr sz="2000" b="1" dirty="0"/>
              <a:t> karakteristik primer</a:t>
            </a:r>
            <a:r>
              <a:rPr lang="en-ID" sz="2000" b="1" dirty="0"/>
              <a:t> </a:t>
            </a:r>
            <a:r>
              <a:rPr sz="2000" b="1" dirty="0"/>
              <a:t>budaya organisasi:</a:t>
            </a:r>
            <a:r>
              <a:rPr sz="2000" dirty="0"/>
              <a:t> inovasi dan pengambilan risiko, perhatian terhadap detail, orientasi hasil, orientasi orang, orientasi tim, keagresifan, dan kemantapan. </a:t>
            </a:r>
            <a:endParaRPr sz="2000" dirty="0"/>
          </a:p>
          <a:p>
            <a:pPr eaLnBrk="1" hangingPunct="1">
              <a:lnSpc>
                <a:spcPct val="80000"/>
              </a:lnSpc>
            </a:pPr>
            <a:endParaRP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3"/>
          <p:cNvSpPr>
            <a:spLocks noGrp="1"/>
          </p:cNvSpPr>
          <p:nvPr>
            <p:ph idx="1"/>
          </p:nvPr>
        </p:nvSpPr>
        <p:spPr>
          <a:xfrm>
            <a:off x="457200" y="1112838"/>
            <a:ext cx="8229600" cy="5059362"/>
          </a:xfrm>
        </p:spPr>
        <p:txBody>
          <a:bodyPr vert="horz" wrap="square" lIns="91440" tIns="45720" rIns="91440" bIns="45720" anchor="t" anchorCtr="0"/>
          <a:p>
            <a:pPr algn="just" eaLnBrk="1" hangingPunct="1">
              <a:lnSpc>
                <a:spcPct val="90000"/>
              </a:lnSpc>
              <a:buNone/>
            </a:pPr>
            <a:r>
              <a:rPr sz="1800" dirty="0"/>
              <a:t>		</a:t>
            </a:r>
            <a:r>
              <a:rPr sz="2400" dirty="0"/>
              <a:t>Salah satu topik utama dalam tata kelola perusahaan adalah menyangkut masalah </a:t>
            </a:r>
            <a:r>
              <a:rPr sz="2400" b="1" dirty="0"/>
              <a:t>akuntabilitas dan tanggungjawab</a:t>
            </a:r>
            <a:r>
              <a:rPr sz="2400" dirty="0"/>
              <a:t> mandat, khususnya implementasi pedoman dan mekanisme untuk memastikan perilaku yang baik dan melindungi kepentingan pemegang saham. </a:t>
            </a:r>
            <a:endParaRPr sz="2400" dirty="0"/>
          </a:p>
          <a:p>
            <a:pPr algn="just" eaLnBrk="1" hangingPunct="1">
              <a:lnSpc>
                <a:spcPct val="90000"/>
              </a:lnSpc>
              <a:buNone/>
            </a:pPr>
            <a:r>
              <a:rPr sz="2400" dirty="0"/>
              <a:t> </a:t>
            </a:r>
            <a:r>
              <a:rPr lang="en-ID" sz="2400" dirty="0"/>
              <a:t>           </a:t>
            </a:r>
            <a:r>
              <a:rPr sz="2400" dirty="0"/>
              <a:t>Fokus utama lain adalah </a:t>
            </a:r>
            <a:r>
              <a:rPr sz="2400" b="1" dirty="0"/>
              <a:t>efisiensi ekonomi</a:t>
            </a:r>
            <a:r>
              <a:rPr sz="2400" dirty="0"/>
              <a:t> bahwa sistem tata kelola perusahaan harus ditujukan untuk mengoptimalisasi hasil ekonomi, dengan penekanan kuat pada kesejahteraan</a:t>
            </a:r>
            <a:r>
              <a:rPr lang="en-ID" sz="2400" dirty="0"/>
              <a:t> </a:t>
            </a:r>
            <a:r>
              <a:rPr sz="2400" dirty="0"/>
              <a:t>pemegang saham, pemangku kepentingan menuntu</a:t>
            </a:r>
            <a:r>
              <a:rPr lang="en-ID" sz="2400" dirty="0"/>
              <a:t>t</a:t>
            </a:r>
            <a:r>
              <a:rPr sz="2400" dirty="0"/>
              <a:t> perhatian dan akuntabilitas lebih terhadap pihak-pihak lain selain pemegang saham, misalnya karyawan atau lingkungan.</a:t>
            </a:r>
            <a:endParaRPr sz="2400" dirty="0"/>
          </a:p>
          <a:p>
            <a:pPr eaLnBrk="1" hangingPunct="1">
              <a:lnSpc>
                <a:spcPct val="90000"/>
              </a:lnSpc>
            </a:pP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3"/>
          <p:cNvSpPr>
            <a:spLocks noGrp="1"/>
          </p:cNvSpPr>
          <p:nvPr>
            <p:ph idx="1"/>
          </p:nvPr>
        </p:nvSpPr>
        <p:spPr>
          <a:xfrm>
            <a:off x="457200" y="1219200"/>
            <a:ext cx="8229600" cy="4906963"/>
          </a:xfrm>
        </p:spPr>
        <p:txBody>
          <a:bodyPr vert="horz" wrap="square" lIns="91440" tIns="45720" rIns="91440" bIns="45720" anchor="t" anchorCtr="0"/>
          <a:p>
            <a:pPr algn="just" eaLnBrk="1" hangingPunct="1">
              <a:buNone/>
            </a:pPr>
            <a:r>
              <a:rPr sz="2800" dirty="0"/>
              <a:t>		Perhatian terhadap praktik tata kelola perusahaan di perusahaan modern telah meningkat sejak keruntuhan perusahaan-perusahaan besar AS seperti Enron Corporation dan Worldcom. </a:t>
            </a:r>
            <a:endParaRPr sz="2800" dirty="0"/>
          </a:p>
          <a:p>
            <a:pPr algn="just" eaLnBrk="1" hangingPunct="1">
              <a:buNone/>
            </a:pPr>
            <a:r>
              <a:rPr sz="2800" dirty="0"/>
              <a:t>		Di Indonesia, perhatian pemerintah terhadap masalah ini diwujudkan dengan didirikannya Komite Nasional Kebijakan Governance (KNKG) pada akhir tahun 2004.</a:t>
            </a:r>
            <a:endParaRPr sz="2800" dirty="0"/>
          </a:p>
          <a:p>
            <a:pPr eaLnBrk="1" hangingPunct="1"/>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p:cNvSpPr>
          <p:nvPr>
            <p:ph type="title"/>
          </p:nvPr>
        </p:nvSpPr>
        <p:spPr/>
        <p:txBody>
          <a:bodyPr vert="horz" wrap="square" lIns="91440" tIns="45720" rIns="91440" bIns="45720" anchor="ctr" anchorCtr="0"/>
          <a:p>
            <a:pPr eaLnBrk="1" hangingPunct="1"/>
            <a:r>
              <a:rPr lang="fi-FI" altLang="x-none" sz="2400" dirty="0"/>
              <a:t>Membangun Tatakelola Perusahaan </a:t>
            </a:r>
            <a:br>
              <a:rPr lang="fi-FI" altLang="x-none" sz="2400" dirty="0"/>
            </a:br>
            <a:r>
              <a:rPr lang="fi-FI" altLang="x-none" sz="2400" dirty="0"/>
              <a:t>Menurut Prinsip-Prinsip GCG</a:t>
            </a:r>
            <a:endParaRPr sz="2400" dirty="0"/>
          </a:p>
        </p:txBody>
      </p:sp>
      <p:sp>
        <p:nvSpPr>
          <p:cNvPr id="6147" name="Rectangle 3"/>
          <p:cNvSpPr>
            <a:spLocks noGrp="1"/>
          </p:cNvSpPr>
          <p:nvPr>
            <p:ph idx="1"/>
          </p:nvPr>
        </p:nvSpPr>
        <p:spPr/>
        <p:txBody>
          <a:bodyPr vert="horz" wrap="square" lIns="91440" tIns="45720" rIns="91440" bIns="45720" anchor="t" anchorCtr="0"/>
          <a:p>
            <a:pPr algn="just" eaLnBrk="1" hangingPunct="1">
              <a:lnSpc>
                <a:spcPct val="90000"/>
              </a:lnSpc>
              <a:buNone/>
            </a:pPr>
            <a:r>
              <a:rPr lang="fi-FI" altLang="x-none" dirty="0"/>
              <a:t>	Sistem tata</a:t>
            </a:r>
            <a:r>
              <a:rPr lang="en-ID" altLang="fi-FI" dirty="0"/>
              <a:t> </a:t>
            </a:r>
            <a:r>
              <a:rPr lang="fi-FI" altLang="x-none" dirty="0"/>
              <a:t>kelola organisasi perusahaan yang baik ini menuntut dibangunnya dan dijalankannya prinsip-prinsip tata kelola perusahaan (GCG) dalam proses manajerial perusahaan. </a:t>
            </a:r>
            <a:endParaRPr lang="fi-FI" altLang="x-none" dirty="0"/>
          </a:p>
          <a:p>
            <a:pPr algn="just" eaLnBrk="1" hangingPunct="1">
              <a:lnSpc>
                <a:spcPct val="90000"/>
              </a:lnSpc>
              <a:buNone/>
            </a:pPr>
            <a:r>
              <a:rPr lang="fi-FI" altLang="x-none" dirty="0"/>
              <a:t> </a:t>
            </a:r>
            <a:r>
              <a:rPr lang="en-ID" altLang="fi-FI" dirty="0"/>
              <a:t>  </a:t>
            </a:r>
            <a:r>
              <a:rPr lang="fi-FI" altLang="x-none" dirty="0"/>
              <a:t>Dengan mengenal prinsip-prinsip yang berlaku secara universal ini diharapkan perusahaan dapat hidup secara berkelanjutan dan memberikan manfaat bagi para stakeholdernya.</a:t>
            </a:r>
            <a:endParaRPr dirty="0"/>
          </a:p>
          <a:p>
            <a:pPr eaLnBrk="1" hangingPunct="1">
              <a:lnSpc>
                <a:spcPct val="90000"/>
              </a:lnSpc>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p:cNvSpPr>
          <p:nvPr>
            <p:ph type="title"/>
          </p:nvPr>
        </p:nvSpPr>
        <p:spPr/>
        <p:txBody>
          <a:bodyPr vert="horz" wrap="square" lIns="91440" tIns="45720" rIns="91440" bIns="45720" anchor="ctr" anchorCtr="0"/>
          <a:p>
            <a:pPr eaLnBrk="1" hangingPunct="1"/>
            <a:r>
              <a:rPr lang="fi-FI" altLang="x-none" dirty="0"/>
              <a:t>Prinsip-Prinsip GCG</a:t>
            </a:r>
            <a:endParaRPr dirty="0"/>
          </a:p>
        </p:txBody>
      </p:sp>
      <p:sp>
        <p:nvSpPr>
          <p:cNvPr id="7171" name="Rectangle 3"/>
          <p:cNvSpPr>
            <a:spLocks noGrp="1"/>
          </p:cNvSpPr>
          <p:nvPr>
            <p:ph idx="1"/>
          </p:nvPr>
        </p:nvSpPr>
        <p:spPr/>
        <p:txBody>
          <a:bodyPr vert="horz" wrap="square" lIns="91440" tIns="45720" rIns="91440" bIns="45720" anchor="t" anchorCtr="0"/>
          <a:p>
            <a:pPr eaLnBrk="1" hangingPunct="1"/>
            <a:r>
              <a:rPr lang="fi-FI" altLang="x-none" sz="2800" dirty="0"/>
              <a:t>Akuntabilitas (Accountability)</a:t>
            </a:r>
            <a:r>
              <a:rPr sz="2800" dirty="0"/>
              <a:t> </a:t>
            </a:r>
            <a:endParaRPr sz="2800" dirty="0"/>
          </a:p>
          <a:p>
            <a:pPr eaLnBrk="1" hangingPunct="1"/>
            <a:r>
              <a:rPr sz="2800" dirty="0"/>
              <a:t>Pertanggung</a:t>
            </a:r>
            <a:r>
              <a:rPr lang="en-ID" sz="2800" dirty="0"/>
              <a:t>j</a:t>
            </a:r>
            <a:r>
              <a:rPr sz="2800" dirty="0"/>
              <a:t>awab</a:t>
            </a:r>
            <a:r>
              <a:rPr lang="en-ID" sz="2800" dirty="0"/>
              <a:t>an</a:t>
            </a:r>
            <a:r>
              <a:rPr sz="2800" dirty="0"/>
              <a:t> (Responsibility)</a:t>
            </a:r>
            <a:endParaRPr sz="2800" dirty="0"/>
          </a:p>
          <a:p>
            <a:pPr eaLnBrk="1" hangingPunct="1"/>
            <a:r>
              <a:rPr sz="2800" dirty="0"/>
              <a:t>Keterbukaan (Transparancy)</a:t>
            </a:r>
            <a:endParaRPr sz="2800" dirty="0"/>
          </a:p>
          <a:p>
            <a:pPr eaLnBrk="1" hangingPunct="1"/>
            <a:r>
              <a:rPr sz="2800" dirty="0"/>
              <a:t>Kewajaran (Fairness)</a:t>
            </a:r>
            <a:endParaRPr sz="2800" dirty="0"/>
          </a:p>
          <a:p>
            <a:pPr eaLnBrk="1" hangingPunct="1"/>
            <a:r>
              <a:rPr sz="2800" dirty="0"/>
              <a:t>Kemandirian (Independency)</a:t>
            </a:r>
            <a:endParaRPr sz="2800" dirty="0"/>
          </a:p>
          <a:p>
            <a:pPr eaLnBrk="1" hangingPunct="1"/>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2"/>
          <p:cNvSpPr>
            <a:spLocks noGrp="1"/>
          </p:cNvSpPr>
          <p:nvPr>
            <p:ph type="title"/>
          </p:nvPr>
        </p:nvSpPr>
        <p:spPr/>
        <p:txBody>
          <a:bodyPr vert="horz" wrap="square" lIns="91440" tIns="45720" rIns="91440" bIns="45720" anchor="ctr" anchorCtr="0"/>
          <a:p>
            <a:pPr eaLnBrk="1" hangingPunct="1"/>
            <a:r>
              <a:rPr lang="sv-SE" altLang="x-none" sz="2400" dirty="0"/>
              <a:t>Badan Pengawasan Keuangan dan Pembangunan </a:t>
            </a:r>
            <a:br>
              <a:rPr lang="sv-SE" altLang="x-none" sz="2400" dirty="0"/>
            </a:br>
            <a:r>
              <a:rPr lang="sv-SE" altLang="x-none" sz="2400" dirty="0"/>
              <a:t>(BPKP-RI)</a:t>
            </a:r>
            <a:endParaRPr sz="2400" dirty="0"/>
          </a:p>
        </p:txBody>
      </p:sp>
      <p:sp>
        <p:nvSpPr>
          <p:cNvPr id="8195" name="Rectangle 3"/>
          <p:cNvSpPr>
            <a:spLocks noGrp="1"/>
          </p:cNvSpPr>
          <p:nvPr>
            <p:ph idx="1"/>
          </p:nvPr>
        </p:nvSpPr>
        <p:spPr/>
        <p:txBody>
          <a:bodyPr vert="horz" wrap="square" lIns="91440" tIns="45720" rIns="91440" bIns="45720" anchor="t" anchorCtr="0"/>
          <a:p>
            <a:pPr algn="just" eaLnBrk="1" hangingPunct="1">
              <a:buNone/>
            </a:pPr>
            <a:r>
              <a:rPr lang="fi-FI" altLang="x-none" dirty="0"/>
              <a:t>	Tim GCG BPKP mendefinisikan GCG dari segi </a:t>
            </a:r>
            <a:r>
              <a:rPr lang="fi-FI" altLang="x-none" sz="4000" dirty="0"/>
              <a:t>soft definition</a:t>
            </a:r>
            <a:r>
              <a:rPr lang="fi-FI" altLang="x-none" dirty="0"/>
              <a:t> yang mudah dicerna, sekalipun orang awam, yaitu :</a:t>
            </a:r>
            <a:endParaRPr lang="fi-FI" altLang="x-none" dirty="0"/>
          </a:p>
          <a:p>
            <a:pPr algn="just" eaLnBrk="1" hangingPunct="1">
              <a:buNone/>
            </a:pPr>
            <a:r>
              <a:rPr lang="fi-FI" altLang="x-none" dirty="0"/>
              <a:t>	"KOMITMEN, ATURAN MAIN, SERTA PRAKTIK PENYELENGGARAAN BISNIS SECARA SEHAT DAN BERETIKA"</a:t>
            </a:r>
            <a:endParaRPr dirty="0"/>
          </a:p>
          <a:p>
            <a:pPr eaLnBrk="1" hangingPunct="1"/>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2"/>
          <p:cNvSpPr>
            <a:spLocks noGrp="1"/>
          </p:cNvSpPr>
          <p:nvPr>
            <p:ph type="title"/>
          </p:nvPr>
        </p:nvSpPr>
        <p:spPr/>
        <p:txBody>
          <a:bodyPr vert="horz" wrap="square" lIns="91440" tIns="45720" rIns="91440" bIns="45720" anchor="ctr" anchorCtr="0"/>
          <a:p>
            <a:pPr eaLnBrk="1" hangingPunct="1"/>
            <a:r>
              <a:rPr lang="fi-FI" altLang="x-none" sz="2400" dirty="0"/>
              <a:t>PERAN BPKP DALAM PENGEMBANGAN GCG</a:t>
            </a:r>
            <a:endParaRPr sz="2400" dirty="0"/>
          </a:p>
        </p:txBody>
      </p:sp>
      <p:sp>
        <p:nvSpPr>
          <p:cNvPr id="9219" name="Rectangle 3"/>
          <p:cNvSpPr>
            <a:spLocks noGrp="1"/>
          </p:cNvSpPr>
          <p:nvPr>
            <p:ph idx="1"/>
          </p:nvPr>
        </p:nvSpPr>
        <p:spPr>
          <a:xfrm>
            <a:off x="323850" y="1600200"/>
            <a:ext cx="8362950" cy="4526280"/>
          </a:xfrm>
        </p:spPr>
        <p:txBody>
          <a:bodyPr vert="horz" wrap="square" lIns="91440" tIns="45720" rIns="91440" bIns="45720" anchor="t" anchorCtr="0"/>
          <a:p>
            <a:pPr algn="just" eaLnBrk="1" hangingPunct="1">
              <a:lnSpc>
                <a:spcPct val="80000"/>
              </a:lnSpc>
            </a:pPr>
            <a:r>
              <a:rPr lang="en-ID" altLang="fi-FI" sz="2800" dirty="0"/>
              <a:t>T</a:t>
            </a:r>
            <a:r>
              <a:rPr lang="fi-FI" altLang="x-none" sz="2800" dirty="0"/>
              <a:t>anggal 21 Juni 2001 Menteri Keuangan meminta  </a:t>
            </a:r>
            <a:r>
              <a:rPr lang="en-ID" altLang="fi-FI" sz="2800" dirty="0"/>
              <a:t>B</a:t>
            </a:r>
            <a:r>
              <a:rPr lang="fi-FI" altLang="x-none" sz="2800" dirty="0"/>
              <a:t>PKP</a:t>
            </a:r>
            <a:r>
              <a:rPr lang="en-ID" altLang="fi-FI" sz="2800" dirty="0"/>
              <a:t> </a:t>
            </a:r>
            <a:r>
              <a:rPr lang="fi-FI" altLang="x-none" sz="2800" dirty="0"/>
              <a:t>me</a:t>
            </a:r>
            <a:r>
              <a:rPr lang="en-ID" altLang="fi-FI" sz="2800" dirty="0"/>
              <a:t>ng</a:t>
            </a:r>
            <a:r>
              <a:rPr lang="fi-FI" altLang="x-none" sz="2800" dirty="0"/>
              <a:t>kaji dan </a:t>
            </a:r>
            <a:r>
              <a:rPr lang="en-ID" altLang="fi-FI" sz="2800" dirty="0"/>
              <a:t>m</a:t>
            </a:r>
            <a:r>
              <a:rPr lang="fi-FI" altLang="x-none" sz="2800" dirty="0"/>
              <a:t>engembang</a:t>
            </a:r>
            <a:r>
              <a:rPr lang="en-ID" altLang="fi-FI" sz="2800" dirty="0"/>
              <a:t>k</a:t>
            </a:r>
            <a:r>
              <a:rPr lang="fi-FI" altLang="x-none" sz="2800" dirty="0"/>
              <a:t>an sistem manajemen BUMN yang mengacu pada prinsip GCG. BPKP telah membentuk Tim GCG </a:t>
            </a:r>
            <a:r>
              <a:rPr lang="en-ID" altLang="fi-FI" sz="2800" dirty="0"/>
              <a:t>yang </a:t>
            </a:r>
            <a:r>
              <a:rPr lang="fi-FI" altLang="x-none" sz="2800" dirty="0"/>
              <a:t>mempunyai tugas :</a:t>
            </a:r>
            <a:endParaRPr lang="fi-FI" altLang="x-none" sz="2800" dirty="0"/>
          </a:p>
          <a:p>
            <a:pPr algn="just" eaLnBrk="1" hangingPunct="1">
              <a:lnSpc>
                <a:spcPct val="80000"/>
              </a:lnSpc>
              <a:buNone/>
            </a:pPr>
            <a:r>
              <a:rPr lang="fi-FI" altLang="x-none" sz="2800" dirty="0"/>
              <a:t>	"MERUMUSKAN PRINSIP-PRINSIP PEDOMAN EVALUASI, IMPLEMENTASI DAN SOSIALISASI PENERAPAN GCG, SERTA MEMBERIKAN MASUKAN KEPADA PEMERINTAH DALAM MENGEMBANGKAN SISTEM PELAPORAN KINERJA DALAM RANGKA PENERAPAN GCG PADA BUMN/BUMD DAN BADAN USAHA LAINNYA (BUL)"</a:t>
            </a:r>
            <a:endParaRPr sz="2800" dirty="0"/>
          </a:p>
          <a:p>
            <a:pPr eaLnBrk="1" hangingPunct="1">
              <a:lnSpc>
                <a:spcPct val="80000"/>
              </a:lnSpc>
            </a:pP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Grp="1"/>
          </p:cNvSpPr>
          <p:nvPr>
            <p:ph type="title"/>
          </p:nvPr>
        </p:nvSpPr>
        <p:spPr/>
        <p:txBody>
          <a:bodyPr vert="horz" wrap="square" lIns="91440" tIns="45720" rIns="91440" bIns="45720" anchor="ctr" anchorCtr="0"/>
          <a:p>
            <a:pPr eaLnBrk="1" hangingPunct="1"/>
            <a:r>
              <a:rPr lang="fi-FI" altLang="x-none" sz="2400" dirty="0"/>
              <a:t>Prinsip dasar yang harus dilaksanakan oleh masing-masing pilar adalah :</a:t>
            </a:r>
            <a:endParaRPr sz="2400" dirty="0"/>
          </a:p>
        </p:txBody>
      </p:sp>
      <p:sp>
        <p:nvSpPr>
          <p:cNvPr id="12291" name="Rectangle 3"/>
          <p:cNvSpPr>
            <a:spLocks noGrp="1"/>
          </p:cNvSpPr>
          <p:nvPr>
            <p:ph idx="1"/>
          </p:nvPr>
        </p:nvSpPr>
        <p:spPr/>
        <p:txBody>
          <a:bodyPr vert="horz" wrap="square" lIns="91440" tIns="45720" rIns="91440" bIns="45720" anchor="t" anchorCtr="0"/>
          <a:p>
            <a:pPr algn="just" eaLnBrk="1" hangingPunct="1">
              <a:lnSpc>
                <a:spcPct val="90000"/>
              </a:lnSpc>
            </a:pPr>
            <a:r>
              <a:rPr lang="fi-FI" altLang="x-none" sz="2400" b="1" dirty="0"/>
              <a:t>Negara dan perangkatnya </a:t>
            </a:r>
            <a:r>
              <a:rPr lang="fi-FI" altLang="x-none" sz="2400" dirty="0"/>
              <a:t>menciptakan peraturan perundang-undangan yang menunjang iklim usaha yang sehat, efisien dan transparan, melaksanakan peraturan perundang-undangan dan penegakan hukum secara konsisten (consistent law enforcement) </a:t>
            </a:r>
            <a:endParaRPr lang="fi-FI" altLang="x-none" sz="2400" dirty="0"/>
          </a:p>
          <a:p>
            <a:pPr algn="just" eaLnBrk="1" hangingPunct="1">
              <a:lnSpc>
                <a:spcPct val="90000"/>
              </a:lnSpc>
            </a:pPr>
            <a:r>
              <a:rPr lang="fi-FI" altLang="x-none" sz="2400" b="1" dirty="0"/>
              <a:t>Dunia usaha</a:t>
            </a:r>
            <a:r>
              <a:rPr lang="fi-FI" altLang="x-none" sz="2400" dirty="0"/>
              <a:t> sebagai pelaku pasar menerapkan GCG sebagai pedoman dasar pelaksanaan usaha.</a:t>
            </a:r>
            <a:endParaRPr lang="fi-FI" altLang="x-none" sz="2400" dirty="0"/>
          </a:p>
          <a:p>
            <a:pPr algn="just" eaLnBrk="1" hangingPunct="1">
              <a:lnSpc>
                <a:spcPct val="90000"/>
              </a:lnSpc>
            </a:pPr>
            <a:r>
              <a:rPr lang="fi-FI" altLang="x-none" sz="2400" b="1" dirty="0"/>
              <a:t>Masyarakat</a:t>
            </a:r>
            <a:r>
              <a:rPr lang="fi-FI" altLang="x-none" sz="2400" dirty="0"/>
              <a:t> sebagai pengguna produk dan jasa dunia usaha serta pihak yang terkena dampak dari keberadaan perusahaan, menunjukkan kepedulian dan melakukan kontrol sosial secara obyektif dan bertanggung jawab. </a:t>
            </a:r>
            <a:endParaRPr sz="2400" dirty="0"/>
          </a:p>
          <a:p>
            <a:pPr eaLnBrk="1" hangingPunct="1">
              <a:lnSpc>
                <a:spcPct val="90000"/>
              </a:lnSpc>
            </a:pPr>
            <a:endParaRPr sz="24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10482</Words>
  <Application>WPS Presentation</Application>
  <PresentationFormat>On-screen Show (4:3)</PresentationFormat>
  <Paragraphs>171</Paragraphs>
  <Slides>27</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SimSun</vt:lpstr>
      <vt:lpstr>Wingdings</vt:lpstr>
      <vt:lpstr>Baskerville Old Face</vt:lpstr>
      <vt:lpstr>Microsoft YaHei</vt:lpstr>
      <vt:lpstr>Arial Unicode MS</vt:lpstr>
      <vt:lpstr>Default Design</vt:lpstr>
      <vt:lpstr>GOOD CORPORATE GOVERNANCE</vt:lpstr>
      <vt:lpstr>Corporate Governance </vt:lpstr>
      <vt:lpstr>PowerPoint 演示文稿</vt:lpstr>
      <vt:lpstr>PowerPoint 演示文稿</vt:lpstr>
      <vt:lpstr>Membangun Tatakelola Perusahaan  Menurut Prinsip-Prinsip GCG</vt:lpstr>
      <vt:lpstr>Prinsip-Prinsip GCG</vt:lpstr>
      <vt:lpstr>Badan Pengawasan Keuangan dan Pembangunan  (BPKP-RI)</vt:lpstr>
      <vt:lpstr>PERAN BPKP DALAM PENGEMBANGAN GCG</vt:lpstr>
      <vt:lpstr>Prinsip dasar yang harus dilaksanakan oleh masing-masing pilar adalah :</vt:lpstr>
      <vt:lpstr>ETIKA BISNIS &amp; PEDOMAN PERILAKU</vt:lpstr>
      <vt:lpstr>Prinsip dasar yang harus dimiliki oleh perusahaan:</vt:lpstr>
      <vt:lpstr>Pedoman Pokok Pelaksanaan :</vt:lpstr>
      <vt:lpstr>PowerPoint 演示文稿</vt:lpstr>
      <vt:lpstr>KODE ETIK</vt:lpstr>
      <vt:lpstr>PowerPoint 演示文稿</vt:lpstr>
      <vt:lpstr>PowerPoint 演示文稿</vt:lpstr>
      <vt:lpstr>PowerPoint 演示文稿</vt:lpstr>
      <vt:lpstr>PowerPoint 演示文稿</vt:lpstr>
      <vt:lpstr>PowerPoint 演示文稿</vt:lpstr>
      <vt:lpstr>PowerPoint 演示文稿</vt:lpstr>
      <vt:lpstr>PERKEMBANGAN GCG DI INDONESIA</vt:lpstr>
      <vt:lpstr>Parameter Implementasi GCG :</vt:lpstr>
      <vt:lpstr>Transparency International</vt:lpstr>
      <vt:lpstr>cara Bank melakukan self assessmnet pelaksanaan Good Corporate Governance (GCG)</vt:lpstr>
      <vt:lpstr>penulisan Laporan Pelaksanaan Good Corporate Governance dalam Laporan Tahunan Bank</vt:lpstr>
      <vt:lpstr>Bagaimana perlakuan terhadap hasil pelaksanaan self assessment GCG Bank yang berbeda dengan hasil pemeriksaan/pengawasan Bank Indonesia</vt:lpstr>
      <vt:lpstr>PowerPoint 演示文稿</vt:lpstr>
    </vt:vector>
  </TitlesOfParts>
  <Company>Universitas Komputer Indonesia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CORPORATE GOVERNANCE</dc:title>
  <dc:creator>Universitas Komputer Indonesia</dc:creator>
  <cp:lastModifiedBy>ASUS</cp:lastModifiedBy>
  <cp:revision>51</cp:revision>
  <dcterms:created xsi:type="dcterms:W3CDTF">2009-12-04T08:28:00Z</dcterms:created>
  <dcterms:modified xsi:type="dcterms:W3CDTF">2024-12-15T12:42:36Z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21C0E225C03D43ADA31258780A30CDCE</vt:lpwstr>
  </property>
  <property fmtid="{D5CDD505-2E9C-101B-9397-08002B2CF9AE}" pid="3" name="KSOProductBuildVer">
    <vt:lpwstr>1033-11.2.0.10443</vt:lpwstr>
  </property>
</Properties>
</file>